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media/image1.jpeg" ContentType="image/jpeg"/>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media/image2.jpeg" ContentType="image/jpeg"/>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media/image3.jpeg" ContentType="image/jpeg"/>
  <Override PartName="/ppt/notesSlides/notesSlide6.xml" ContentType="application/vnd.openxmlformats-officedocument.presentationml.notesSlide+xml"/>
  <Override PartName="/ppt/notesSlides/notesSlide7.xml" ContentType="application/vnd.openxmlformats-officedocument.presentationml.notesSlide+xml"/>
  <Override PartName="/ppt/media/image4.jpeg" ContentType="image/jpeg"/>
  <Override PartName="/ppt/media/image5.jpeg" ContentType="image/jpeg"/>
  <Override PartName="/ppt/media/image6.jpeg" ContentType="image/jpeg"/>
  <Override PartName="/ppt/media/image7.jpeg" ContentType="image/jpeg"/>
  <Override PartName="/ppt/media/image8.jpeg" ContentType="image/jpeg"/>
  <Override PartName="/ppt/media/image9.jpeg" ContentType="image/jpeg"/>
  <Override PartName="/ppt/media/image10.jpeg" ContentType="image/jpeg"/>
  <Override PartName="/ppt/notesSlides/notesSlide8.xml" ContentType="application/vnd.openxmlformats-officedocument.presentationml.notesSlide+xml"/>
  <Override PartName="/ppt/notesSlides/notesSlide9.xml" ContentType="application/vnd.openxmlformats-officedocument.presentationml.notesSlide+xml"/>
  <Override PartName="/ppt/media/image11.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535353"/>
        </a:solidFill>
        <a:effectLst/>
        <a:uFillTx/>
        <a:latin typeface="+mn-lt"/>
        <a:ea typeface="+mn-ea"/>
        <a:cs typeface="+mn-cs"/>
        <a:sym typeface="Gill Sans Light"/>
      </a:defRPr>
    </a:lvl1pPr>
    <a:lvl2pPr marL="0" marR="0" indent="0" algn="ctr" defTabSz="825500"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535353"/>
        </a:solidFill>
        <a:effectLst/>
        <a:uFillTx/>
        <a:latin typeface="+mn-lt"/>
        <a:ea typeface="+mn-ea"/>
        <a:cs typeface="+mn-cs"/>
        <a:sym typeface="Gill Sans Light"/>
      </a:defRPr>
    </a:lvl2pPr>
    <a:lvl3pPr marL="0" marR="0" indent="0" algn="ctr" defTabSz="825500"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535353"/>
        </a:solidFill>
        <a:effectLst/>
        <a:uFillTx/>
        <a:latin typeface="+mn-lt"/>
        <a:ea typeface="+mn-ea"/>
        <a:cs typeface="+mn-cs"/>
        <a:sym typeface="Gill Sans Light"/>
      </a:defRPr>
    </a:lvl3pPr>
    <a:lvl4pPr marL="0" marR="0" indent="0" algn="ctr" defTabSz="825500"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535353"/>
        </a:solidFill>
        <a:effectLst/>
        <a:uFillTx/>
        <a:latin typeface="+mn-lt"/>
        <a:ea typeface="+mn-ea"/>
        <a:cs typeface="+mn-cs"/>
        <a:sym typeface="Gill Sans Light"/>
      </a:defRPr>
    </a:lvl4pPr>
    <a:lvl5pPr marL="0" marR="0" indent="0" algn="ctr" defTabSz="825500"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535353"/>
        </a:solidFill>
        <a:effectLst/>
        <a:uFillTx/>
        <a:latin typeface="+mn-lt"/>
        <a:ea typeface="+mn-ea"/>
        <a:cs typeface="+mn-cs"/>
        <a:sym typeface="Gill Sans Light"/>
      </a:defRPr>
    </a:lvl5pPr>
    <a:lvl6pPr marL="0" marR="0" indent="0" algn="ctr" defTabSz="825500"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535353"/>
        </a:solidFill>
        <a:effectLst/>
        <a:uFillTx/>
        <a:latin typeface="+mn-lt"/>
        <a:ea typeface="+mn-ea"/>
        <a:cs typeface="+mn-cs"/>
        <a:sym typeface="Gill Sans Light"/>
      </a:defRPr>
    </a:lvl6pPr>
    <a:lvl7pPr marL="0" marR="0" indent="0" algn="ctr" defTabSz="825500"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535353"/>
        </a:solidFill>
        <a:effectLst/>
        <a:uFillTx/>
        <a:latin typeface="+mn-lt"/>
        <a:ea typeface="+mn-ea"/>
        <a:cs typeface="+mn-cs"/>
        <a:sym typeface="Gill Sans Light"/>
      </a:defRPr>
    </a:lvl7pPr>
    <a:lvl8pPr marL="0" marR="0" indent="0" algn="ctr" defTabSz="825500"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535353"/>
        </a:solidFill>
        <a:effectLst/>
        <a:uFillTx/>
        <a:latin typeface="+mn-lt"/>
        <a:ea typeface="+mn-ea"/>
        <a:cs typeface="+mn-cs"/>
        <a:sym typeface="Gill Sans Light"/>
      </a:defRPr>
    </a:lvl8pPr>
    <a:lvl9pPr marL="0" marR="0" indent="0" algn="ctr" defTabSz="825500"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535353"/>
        </a:solidFill>
        <a:effectLst/>
        <a:uFillTx/>
        <a:latin typeface="+mn-lt"/>
        <a:ea typeface="+mn-ea"/>
        <a:cs typeface="+mn-cs"/>
        <a:sym typeface="Gill Sans Light"/>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5A5F5E"/>
        </a:fontRef>
        <a:srgbClr val="5A5F5E"/>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noFill/>
        </a:fill>
      </a:tcStyle>
    </a:wholeTbl>
    <a:band2H>
      <a:tcTxStyle b="def" i="def"/>
      <a:tcStyle>
        <a:tcBdr/>
        <a:fill>
          <a:solidFill>
            <a:srgbClr val="000000">
              <a:alpha val="5000"/>
            </a:srgbClr>
          </a:solidFill>
        </a:fill>
      </a:tcStyle>
    </a:band2H>
    <a:firstCol>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AB1802"/>
          </a:solidFill>
        </a:fill>
      </a:tcStyle>
    </a:firstCol>
    <a:lastRow>
      <a:tcTxStyle b="off" i="off">
        <a:fontRef idx="minor">
          <a:srgbClr val="000000"/>
        </a:fontRef>
        <a:srgbClr val="000000"/>
      </a:tcTxStyle>
      <a:tcStyle>
        <a:tcBdr>
          <a:left>
            <a:ln w="12700" cap="flat">
              <a:solidFill>
                <a:srgbClr val="B4B4B4"/>
              </a:solidFill>
              <a:prstDash val="solid"/>
              <a:miter lim="400000"/>
            </a:ln>
          </a:left>
          <a:right>
            <a:ln w="12700" cap="flat">
              <a:solidFill>
                <a:srgbClr val="B4B4B4"/>
              </a:solidFill>
              <a:prstDash val="solid"/>
              <a:miter lim="400000"/>
            </a:ln>
          </a:right>
          <a:top>
            <a:ln w="25400" cap="flat">
              <a:solidFill>
                <a:srgbClr val="000000"/>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noFill/>
        </a:fill>
      </a:tcStyle>
    </a:lastRow>
    <a:firstRow>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808785"/>
          </a:solidFill>
        </a:fill>
      </a:tcStyle>
    </a:firstRow>
  </a:tblStyle>
  <a:tblStyle styleId="{C7B018BB-80A7-4F77-B60F-C8B233D01FF8}" styleName="">
    <a:tblBg/>
    <a:wholeTbl>
      <a:tcTxStyle b="off" i="off">
        <a:fontRef idx="minor">
          <a:srgbClr val="5A5F5E"/>
        </a:fontRef>
        <a:srgbClr val="5A5F5E"/>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noFill/>
        </a:fill>
      </a:tcStyle>
    </a:wholeTbl>
    <a:band2H>
      <a:tcTxStyle b="def" i="def"/>
      <a:tcStyle>
        <a:tcBdr/>
        <a:fill>
          <a:solidFill>
            <a:srgbClr val="000000">
              <a:alpha val="5000"/>
            </a:srgbClr>
          </a:solidFill>
        </a:fill>
      </a:tcStyle>
    </a:band2H>
    <a:firstCol>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808785"/>
          </a:solidFill>
        </a:fill>
      </a:tcStyle>
    </a:firstCol>
    <a:lastRow>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AB1802"/>
          </a:solidFill>
        </a:fill>
      </a:tcStyle>
    </a:lastRow>
    <a:firstRow>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AB1802"/>
          </a:solidFill>
        </a:fill>
      </a:tcStyle>
    </a:firstRow>
  </a:tblStyle>
  <a:tblStyle styleId="{EEE7283C-3CF3-47DC-8721-378D4A62B228}" styleName="">
    <a:tblBg/>
    <a:wholeTbl>
      <a:tcTxStyle b="off" i="off">
        <a:fontRef idx="minor">
          <a:srgbClr val="5A5F5E"/>
        </a:fontRef>
        <a:srgbClr val="5A5F5E"/>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wholeTbl>
    <a:band2H>
      <a:tcTxStyle b="def" i="def"/>
      <a:tcStyle>
        <a:tcBdr/>
        <a:fill>
          <a:solidFill>
            <a:srgbClr val="000000">
              <a:alpha val="5000"/>
            </a:srgbClr>
          </a:solidFill>
        </a:fill>
      </a:tcStyle>
    </a:band2H>
    <a:firstCol>
      <a:tcTxStyle b="off" i="off">
        <a:fontRef idx="minor">
          <a:srgbClr val="FFFFFF"/>
        </a:fontRef>
        <a:srgbClr val="FFFFFF"/>
      </a:tcTxStyle>
      <a:tcStyle>
        <a:tcBdr>
          <a:left>
            <a:ln w="12700" cap="flat">
              <a:solidFill>
                <a:srgbClr val="B4B4B4"/>
              </a:solidFill>
              <a:prstDash val="solid"/>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6">
              <a:satOff val="1848"/>
              <a:lumOff val="-15262"/>
            </a:schemeClr>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solidFill>
                <a:srgbClr val="B4B4B4"/>
              </a:solidFill>
              <a:prstDash val="solid"/>
              <a:miter lim="400000"/>
            </a:ln>
          </a:bottom>
          <a:insideH>
            <a:ln w="12700" cap="flat">
              <a:solidFill>
                <a:schemeClr val="accent6">
                  <a:satOff val="1848"/>
                  <a:lumOff val="-15262"/>
                </a:schemeClr>
              </a:solidFill>
              <a:prstDash val="solid"/>
              <a:miter lim="400000"/>
            </a:ln>
          </a:insideH>
          <a:insideV>
            <a:ln w="12700" cap="flat">
              <a:noFill/>
              <a:miter lim="400000"/>
            </a:ln>
          </a:insideV>
        </a:tcBdr>
        <a:fill>
          <a:solidFill>
            <a:schemeClr val="accent6"/>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B4B4B4"/>
              </a:solidFill>
              <a:prstDash val="solid"/>
              <a:miter lim="400000"/>
            </a:ln>
          </a:top>
          <a:bottom>
            <a:ln w="12700" cap="flat">
              <a:noFill/>
              <a:miter lim="400000"/>
            </a:ln>
          </a:bottom>
          <a:insideH>
            <a:ln w="12700" cap="flat">
              <a:solidFill>
                <a:schemeClr val="accent6">
                  <a:satOff val="1848"/>
                  <a:lumOff val="-15262"/>
                </a:schemeClr>
              </a:solidFill>
              <a:prstDash val="solid"/>
              <a:miter lim="400000"/>
            </a:ln>
          </a:insideH>
          <a:insideV>
            <a:ln w="12700" cap="flat">
              <a:noFill/>
              <a:miter lim="400000"/>
            </a:ln>
          </a:insideV>
        </a:tcBdr>
        <a:fill>
          <a:solidFill>
            <a:schemeClr val="accent6"/>
          </a:solidFill>
        </a:fill>
      </a:tcStyle>
    </a:firstRow>
  </a:tblStyle>
  <a:tblStyle styleId="{CF821DB8-F4EB-4A41-A1BA-3FCAFE7338EE}" styleName="">
    <a:tblBg/>
    <a:wholeTbl>
      <a:tcTxStyle b="off" i="off">
        <a:fontRef idx="minor">
          <a:srgbClr val="5A5F5E"/>
        </a:fontRef>
        <a:srgbClr val="5A5F5E"/>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wholeTbl>
    <a:band2H>
      <a:tcTxStyle b="def" i="def"/>
      <a:tcStyle>
        <a:tcBdr/>
        <a:fill>
          <a:solidFill>
            <a:srgbClr val="000000">
              <a:alpha val="5000"/>
            </a:srgbClr>
          </a:solidFill>
        </a:fill>
      </a:tcStyle>
    </a:band2H>
    <a:firstCol>
      <a:tcTxStyle b="off" i="off">
        <a:fontRef idx="minor">
          <a:srgbClr val="FFFFFF"/>
        </a:fontRef>
        <a:srgbClr val="FFFFFF"/>
      </a:tcTxStyle>
      <a:tcStyle>
        <a:tcBdr>
          <a:left>
            <a:ln w="12700" cap="flat">
              <a:solidFill>
                <a:srgbClr val="B4B4B4"/>
              </a:solidFill>
              <a:prstDash val="solid"/>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808785"/>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noFill/>
              <a:miter lim="400000"/>
            </a:ln>
          </a:insideH>
          <a:insideV>
            <a:ln w="12700" cap="flat">
              <a:noFill/>
              <a:miter lim="400000"/>
            </a:ln>
          </a:insideV>
        </a:tcBdr>
        <a:fill>
          <a:solidFill>
            <a:srgbClr val="E5E6E5"/>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B4B4B4"/>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5A5F5E"/>
          </a:solidFill>
        </a:fill>
      </a:tcStyle>
    </a:firstRow>
  </a:tblStyle>
  <a:tblStyle styleId="{33BA23B1-9221-436E-865A-0063620EA4FD}" styleName="">
    <a:tblBg/>
    <a:wholeTbl>
      <a:tcTxStyle b="off" i="off">
        <a:fontRef idx="minor">
          <a:srgbClr val="5A5F5E"/>
        </a:fontRef>
        <a:srgbClr val="5A5F5E"/>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noFill/>
        </a:fill>
      </a:tcStyle>
    </a:wholeTbl>
    <a:band2H>
      <a:tcTxStyle b="def" i="def"/>
      <a:tcStyle>
        <a:tcBdr/>
        <a:fill>
          <a:solidFill>
            <a:srgbClr val="EBEBEB"/>
          </a:solidFill>
        </a:fill>
      </a:tcStyle>
    </a:band2H>
    <a:firstCol>
      <a:tcTxStyle b="off" i="off">
        <a:fontRef idx="minor">
          <a:srgbClr val="5A5F5E"/>
        </a:fontRef>
        <a:srgbClr val="5A5F5E"/>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E5E6E5"/>
          </a:solidFill>
        </a:fill>
      </a:tcStyle>
    </a:firstCol>
    <a:lastRow>
      <a:tcTxStyle b="off" i="off">
        <a:fontRef idx="minor">
          <a:srgbClr val="5A5F5E"/>
        </a:fontRef>
        <a:srgbClr val="5A5F5E"/>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CCCCCC"/>
          </a:solidFill>
        </a:fill>
      </a:tcStyle>
    </a:lastRow>
    <a:firstRow>
      <a:tcTxStyle b="off" i="off">
        <a:fontRef idx="minor">
          <a:srgbClr val="5A5F5E"/>
        </a:fontRef>
        <a:srgbClr val="5A5F5E"/>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CCCCCC"/>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C8C8C8"/>
              </a:solidFill>
              <a:prstDash val="solid"/>
              <a:miter lim="400000"/>
            </a:ln>
          </a:left>
          <a:right>
            <a:ln w="12700" cap="flat">
              <a:solidFill>
                <a:srgbClr val="C8C8C8"/>
              </a:solidFill>
              <a:prstDash val="solid"/>
              <a:miter lim="400000"/>
            </a:ln>
          </a:right>
          <a:top>
            <a:ln w="12700" cap="flat">
              <a:solidFill>
                <a:srgbClr val="5A5F5E"/>
              </a:solidFill>
              <a:custDash>
                <a:ds d="200000" sp="200000"/>
              </a:custDash>
              <a:miter lim="400000"/>
            </a:ln>
          </a:top>
          <a:bottom>
            <a:ln w="12700" cap="flat">
              <a:solidFill>
                <a:srgbClr val="5A5F5E"/>
              </a:solidFill>
              <a:custDash>
                <a:ds d="200000" sp="200000"/>
              </a:custDash>
              <a:miter lim="400000"/>
            </a:ln>
          </a:bottom>
          <a:insideH>
            <a:ln w="12700" cap="flat">
              <a:solidFill>
                <a:srgbClr val="5A5F5E"/>
              </a:solidFill>
              <a:custDash>
                <a:ds d="200000" sp="200000"/>
              </a:custDash>
              <a:miter lim="400000"/>
            </a:ln>
          </a:insideH>
          <a:insideV>
            <a:ln w="12700" cap="flat">
              <a:solidFill>
                <a:srgbClr val="C8C8C8"/>
              </a:solidFill>
              <a:prstDash val="solid"/>
              <a:miter lim="400000"/>
            </a:ln>
          </a:insideV>
        </a:tcBdr>
        <a:fill>
          <a:noFill/>
        </a:fill>
      </a:tcStyle>
    </a:wholeTbl>
    <a:band2H>
      <a:tcTxStyle b="def" i="def"/>
      <a:tcStyle>
        <a:tcBdr/>
        <a:fill>
          <a:solidFill>
            <a:srgbClr val="000000">
              <a:alpha val="5000"/>
            </a:srgbClr>
          </a:solidFill>
        </a:fill>
      </a:tcStyle>
    </a:band2H>
    <a:firstCol>
      <a:tcTxStyle b="off" i="off">
        <a:fontRef idx="minor">
          <a:srgbClr val="000000"/>
        </a:fontRef>
        <a:srgbClr val="000000"/>
      </a:tcTxStyle>
      <a:tcStyle>
        <a:tcBdr>
          <a:left>
            <a:ln w="12700" cap="flat">
              <a:noFill/>
              <a:miter lim="400000"/>
            </a:ln>
          </a:left>
          <a:right>
            <a:ln w="12700" cap="flat">
              <a:solidFill>
                <a:srgbClr val="5A5F5E"/>
              </a:solidFill>
              <a:prstDash val="solid"/>
              <a:miter lim="400000"/>
            </a:ln>
          </a:right>
          <a:top>
            <a:ln w="12700" cap="flat">
              <a:solidFill>
                <a:srgbClr val="C8C8C8"/>
              </a:solidFill>
              <a:prstDash val="solid"/>
              <a:miter lim="400000"/>
            </a:ln>
          </a:top>
          <a:bottom>
            <a:ln w="12700" cap="flat">
              <a:solidFill>
                <a:srgbClr val="C8C8C8"/>
              </a:solidFill>
              <a:prstDash val="solid"/>
              <a:miter lim="400000"/>
            </a:ln>
          </a:bottom>
          <a:insideH>
            <a:ln w="12700" cap="flat">
              <a:solidFill>
                <a:srgbClr val="C8C8C8"/>
              </a:solidFill>
              <a:prstDash val="solid"/>
              <a:miter lim="400000"/>
            </a:ln>
          </a:insideH>
          <a:insideV>
            <a:ln w="12700" cap="flat">
              <a:solidFill>
                <a:srgbClr val="C8C8C8"/>
              </a:solidFill>
              <a:prstDash val="solid"/>
              <a:miter lim="400000"/>
            </a:ln>
          </a:insideV>
        </a:tcBdr>
        <a:fill>
          <a:noFill/>
        </a:fill>
      </a:tcStyle>
    </a:firstCol>
    <a:lastRow>
      <a:tcTxStyle b="off" i="off">
        <a:fontRef idx="minor">
          <a:srgbClr val="000000"/>
        </a:fontRef>
        <a:srgbClr val="000000"/>
      </a:tcTxStyle>
      <a:tcStyle>
        <a:tcBdr>
          <a:left>
            <a:ln w="12700" cap="flat">
              <a:solidFill>
                <a:srgbClr val="C8C8C8"/>
              </a:solidFill>
              <a:prstDash val="solid"/>
              <a:miter lim="400000"/>
            </a:ln>
          </a:left>
          <a:right>
            <a:ln w="12700" cap="flat">
              <a:solidFill>
                <a:srgbClr val="C8C8C8"/>
              </a:solidFill>
              <a:prstDash val="solid"/>
              <a:miter lim="400000"/>
            </a:ln>
          </a:right>
          <a:top>
            <a:ln w="12700" cap="flat">
              <a:solidFill>
                <a:srgbClr val="5A5F5E"/>
              </a:solidFill>
              <a:prstDash val="solid"/>
              <a:miter lim="400000"/>
            </a:ln>
          </a:top>
          <a:bottom>
            <a:ln w="12700" cap="flat">
              <a:noFill/>
              <a:miter lim="400000"/>
            </a:ln>
          </a:bottom>
          <a:insideH>
            <a:ln w="12700" cap="flat">
              <a:solidFill>
                <a:srgbClr val="C8C8C8"/>
              </a:solidFill>
              <a:prstDash val="solid"/>
              <a:miter lim="400000"/>
            </a:ln>
          </a:insideH>
          <a:insideV>
            <a:ln w="12700" cap="flat">
              <a:solidFill>
                <a:srgbClr val="C8C8C8"/>
              </a:solidFill>
              <a:prstDash val="solid"/>
              <a:miter lim="400000"/>
            </a:ln>
          </a:insideV>
        </a:tcBdr>
        <a:fill>
          <a:noFill/>
        </a:fill>
      </a:tcStyle>
    </a:lastRow>
    <a:firstRow>
      <a:tcTxStyle b="off" i="off">
        <a:fontRef idx="minor">
          <a:srgbClr val="000000"/>
        </a:fontRef>
        <a:srgbClr val="000000"/>
      </a:tcTxStyle>
      <a:tcStyle>
        <a:tcBdr>
          <a:left>
            <a:ln w="12700" cap="flat">
              <a:solidFill>
                <a:srgbClr val="C8C8C8"/>
              </a:solidFill>
              <a:prstDash val="solid"/>
              <a:miter lim="400000"/>
            </a:ln>
          </a:left>
          <a:right>
            <a:ln w="12700" cap="flat">
              <a:solidFill>
                <a:srgbClr val="C8C8C8"/>
              </a:solidFill>
              <a:prstDash val="solid"/>
              <a:miter lim="400000"/>
            </a:ln>
          </a:right>
          <a:top>
            <a:ln w="12700" cap="flat">
              <a:noFill/>
              <a:miter lim="400000"/>
            </a:ln>
          </a:top>
          <a:bottom>
            <a:ln w="12700" cap="flat">
              <a:solidFill>
                <a:srgbClr val="5A5F5E"/>
              </a:solidFill>
              <a:prstDash val="solid"/>
              <a:miter lim="400000"/>
            </a:ln>
          </a:bottom>
          <a:insideH>
            <a:ln w="12700" cap="flat">
              <a:solidFill>
                <a:srgbClr val="C8C8C8"/>
              </a:solidFill>
              <a:prstDash val="solid"/>
              <a:miter lim="400000"/>
            </a:ln>
          </a:insideH>
          <a:insideV>
            <a:ln w="12700" cap="flat">
              <a:solidFill>
                <a:srgbClr val="C8C8C8"/>
              </a:solidFill>
              <a:prstDash val="solid"/>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16" name="Shape 116"/>
          <p:cNvSpPr/>
          <p:nvPr>
            <p:ph type="sldImg"/>
          </p:nvPr>
        </p:nvSpPr>
        <p:spPr>
          <a:xfrm>
            <a:off x="1143000" y="685800"/>
            <a:ext cx="4572000" cy="3429000"/>
          </a:xfrm>
          <a:prstGeom prst="rect">
            <a:avLst/>
          </a:prstGeom>
        </p:spPr>
        <p:txBody>
          <a:bodyPr/>
          <a:lstStyle/>
          <a:p>
            <a:pPr/>
          </a:p>
        </p:txBody>
      </p:sp>
      <p:sp>
        <p:nvSpPr>
          <p:cNvPr id="117" name="Shape 117"/>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_rels/notesSlide8.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_rels/notesSlide9.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6" name="Shape 126"/>
          <p:cNvSpPr/>
          <p:nvPr>
            <p:ph type="sldImg"/>
          </p:nvPr>
        </p:nvSpPr>
        <p:spPr>
          <a:prstGeom prst="rect">
            <a:avLst/>
          </a:prstGeom>
        </p:spPr>
        <p:txBody>
          <a:bodyPr/>
          <a:lstStyle/>
          <a:p>
            <a:pPr/>
          </a:p>
        </p:txBody>
      </p:sp>
      <p:sp>
        <p:nvSpPr>
          <p:cNvPr id="127" name="Shape 127"/>
          <p:cNvSpPr/>
          <p:nvPr>
            <p:ph type="body" sz="quarter" idx="1"/>
          </p:nvPr>
        </p:nvSpPr>
        <p:spPr>
          <a:prstGeom prst="rect">
            <a:avLst/>
          </a:prstGeom>
        </p:spPr>
        <p:txBody>
          <a:bodyPr/>
          <a:lstStyle/>
          <a:p>
            <a:pPr/>
            <a:r>
              <a:t>Often referred to as “a resilient approach to fault tolerance” in SW design …</a:t>
            </a:r>
          </a:p>
          <a:p>
            <a:pPr/>
            <a:r>
              <a:t>In the dynamic landscape of software development, ensuring robustness and fault tolerance is a paramount (// primordiale, cruciale, fondamentale).</a:t>
            </a:r>
          </a:p>
          <a:p>
            <a:pPr/>
            <a:r>
              <a:t>One powerful and widely adopted strategy for handling transient failures and intermittent issues is the “retry pattern”. </a:t>
            </a:r>
          </a:p>
          <a:p>
            <a:pPr/>
            <a:r>
              <a:t>It provides a systematic and flexible approach to deal with unpredictable events, contributing to the reliability and availability of SW systems.</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2" name="Shape 132"/>
          <p:cNvSpPr/>
          <p:nvPr>
            <p:ph type="sldImg"/>
          </p:nvPr>
        </p:nvSpPr>
        <p:spPr>
          <a:prstGeom prst="rect">
            <a:avLst/>
          </a:prstGeom>
        </p:spPr>
        <p:txBody>
          <a:bodyPr/>
          <a:lstStyle/>
          <a:p>
            <a:pPr/>
          </a:p>
        </p:txBody>
      </p:sp>
      <p:sp>
        <p:nvSpPr>
          <p:cNvPr id="133" name="Shape 133"/>
          <p:cNvSpPr/>
          <p:nvPr>
            <p:ph type="body" sz="quarter" idx="1"/>
          </p:nvPr>
        </p:nvSpPr>
        <p:spPr>
          <a:prstGeom prst="rect">
            <a:avLst/>
          </a:prstGeom>
        </p:spPr>
        <p:txBody>
          <a:bodyPr/>
          <a:lstStyle/>
          <a:p>
            <a:pPr/>
            <a:r>
              <a:t>(It’s a fail-safe)</a:t>
            </a:r>
          </a:p>
          <a:p>
            <a:pPr/>
            <a:r>
              <a:t>(Standard solutions to standard problems)</a:t>
            </a:r>
          </a:p>
          <a:p>
            <a:pPr/>
            <a:r>
              <a:t>(Transient ones…)</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2" name="Shape 142"/>
          <p:cNvSpPr/>
          <p:nvPr>
            <p:ph type="sldImg"/>
          </p:nvPr>
        </p:nvSpPr>
        <p:spPr>
          <a:prstGeom prst="rect">
            <a:avLst/>
          </a:prstGeom>
        </p:spPr>
        <p:txBody>
          <a:bodyPr/>
          <a:lstStyle/>
          <a:p>
            <a:pPr/>
          </a:p>
        </p:txBody>
      </p:sp>
      <p:sp>
        <p:nvSpPr>
          <p:cNvPr id="143" name="Shape 143"/>
          <p:cNvSpPr/>
          <p:nvPr>
            <p:ph type="body" sz="quarter" idx="1"/>
          </p:nvPr>
        </p:nvSpPr>
        <p:spPr>
          <a:prstGeom prst="rect">
            <a:avLst/>
          </a:prstGeom>
        </p:spPr>
        <p:txBody>
          <a:bodyPr/>
          <a:lstStyle/>
          <a:p>
            <a:pPr/>
            <a:r>
              <a:t>The retry pattern is a design strategy that involves making multiple attempts to execute a piece of code or a specific operation in the face of transient failures. </a:t>
            </a:r>
          </a:p>
          <a:p>
            <a:pPr/>
            <a:r>
              <a:t>They may be caused by temporary network issues, external dependencies or other unforeseen circumstances. </a:t>
            </a:r>
          </a:p>
          <a:p>
            <a:pPr/>
            <a:r>
              <a:t>By incoRPorating retry logic into the application, developers aim to enhance the system’s ability to recover gracefully from such failures without compromising its overall functionality.</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0" name="Shape 150"/>
          <p:cNvSpPr/>
          <p:nvPr>
            <p:ph type="sldImg"/>
          </p:nvPr>
        </p:nvSpPr>
        <p:spPr>
          <a:prstGeom prst="rect">
            <a:avLst/>
          </a:prstGeom>
        </p:spPr>
        <p:txBody>
          <a:bodyPr/>
          <a:lstStyle/>
          <a:p>
            <a:pPr/>
          </a:p>
        </p:txBody>
      </p:sp>
      <p:sp>
        <p:nvSpPr>
          <p:cNvPr id="151" name="Shape 151"/>
          <p:cNvSpPr/>
          <p:nvPr>
            <p:ph type="body" sz="quarter" idx="1"/>
          </p:nvPr>
        </p:nvSpPr>
        <p:spPr>
          <a:prstGeom prst="rect">
            <a:avLst/>
          </a:prstGeom>
        </p:spPr>
        <p:txBody>
          <a:bodyPr/>
          <a:lstStyle/>
          <a:p>
            <a:pPr/>
            <a:r>
              <a:t>RP is a common pattern for recovering from transient errors (Distributed Systems/environments, Database Operations, Cloud Computing, API Calls, File I/O and Storage Systems, Messaging Systems, Queue Processing, Long-Running Operations, Asynchronous Operations, Network Communications). It specifies the number of times it should retry, the delay between each attempt and the actions to take after a failed attempt.</a:t>
            </a:r>
          </a:p>
          <a:p>
            <a:pPr/>
            <a:r>
              <a:t>(Transient error are those which last only for a short amount of time).</a:t>
            </a:r>
          </a:p>
          <a:p>
            <a:pPr/>
            <a:r>
              <a:t>In a distributed environment, calls to remote resources and services can fail due to transient faults, such as slow network connections, timeouts or the resources themselves being overcommitted or temporarily unavailable.</a:t>
            </a:r>
          </a:p>
          <a:p>
            <a:pPr/>
            <a:r>
              <a:t>These faults are typically self-correcting and if the action that triggered a fault is repeated after a suitable delay it’s likely to be successful. (This is the key idea behind the RP).</a:t>
            </a:r>
          </a:p>
          <a:p>
            <a:pPr/>
            <a:r>
              <a:t>Eg (exempli gratia): a database service that’s processing a large number of concurrent requests can implement a throttling strategy that temporarily rejects any further requests until its workload has eased. So try again after a delay might lead to a successful run.</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2" name="Shape 162"/>
          <p:cNvSpPr/>
          <p:nvPr>
            <p:ph type="sldImg"/>
          </p:nvPr>
        </p:nvSpPr>
        <p:spPr>
          <a:prstGeom prst="rect">
            <a:avLst/>
          </a:prstGeom>
        </p:spPr>
        <p:txBody>
          <a:bodyPr/>
          <a:lstStyle/>
          <a:p>
            <a:pPr/>
          </a:p>
        </p:txBody>
      </p:sp>
      <p:sp>
        <p:nvSpPr>
          <p:cNvPr id="163" name="Shape 163"/>
          <p:cNvSpPr/>
          <p:nvPr>
            <p:ph type="body" sz="quarter" idx="1"/>
          </p:nvPr>
        </p:nvSpPr>
        <p:spPr>
          <a:prstGeom prst="rect">
            <a:avLst/>
          </a:prstGeom>
        </p:spPr>
        <p:txBody>
          <a:bodyPr/>
          <a:lstStyle/>
          <a:p>
            <a:pPr/>
            <a:r>
              <a:t>Retry policy with minimal delay between attempts and large number of retries (threshold) could further degrade a busy service that’s running close to maximal capacity and would take even more time to recover since it’s being bombarded with retry attempts.</a:t>
            </a:r>
          </a:p>
          <a:p>
            <a:pPr/>
            <a:r>
              <a:t>This retry policy could also affect the responsiveness of the application itself if it’s continually trying to perform a failing operation. Hence, if a request still fails after a significant number of retries, it’s better for the application to prevent further requests going to the same service (resource) and simply report a failure immediately.</a:t>
            </a:r>
          </a:p>
          <a:p>
            <a:pPr/>
            <a:r>
              <a:t>✅If a service is unavailable or busy most of the time, it’s usually because the service has exhausted its resources. So the better solution would be scaling out the service to reduce these faults.</a:t>
            </a:r>
          </a:p>
          <a:p>
            <a:pPr/>
            <a:r>
              <a:t>Eg: if a db service is continually overloaded, it might be beneficial to partition the db and spread the load across multiple servers.</a:t>
            </a:r>
          </a:p>
          <a:p>
            <a:pPr/>
            <a:r>
              <a:t>✅For some noncritical operations, it’s better to fail fast rather than retry several times and impact the throughput of the application.</a:t>
            </a:r>
          </a:p>
          <a:p>
            <a:pPr/>
            <a:r>
              <a:t>Eg: in an interactive web application accessing a remote service, it’s better to fail after a small number of retries with only a short delay between retry attempts and display some suitable message to the user (“please try again later”).</a:t>
            </a:r>
          </a:p>
          <a:p>
            <a:pPr/>
            <a:r>
              <a:t>✅If operation is idempotent it’s safe to retry. Otherwise, retries could cause the operation to be executed more than once, with unintended side effects.</a:t>
            </a:r>
          </a:p>
          <a:p>
            <a:pPr/>
            <a:r>
              <a:t>Eg: making a payment. If a client makes a request to pay, the request is successful, but the client times out, the client could retry this same request. With an idempotent system, the person paying would not get charged twice. With a non-idempotent system, they could</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8" name="Shape 168"/>
          <p:cNvSpPr/>
          <p:nvPr>
            <p:ph type="sldImg"/>
          </p:nvPr>
        </p:nvSpPr>
        <p:spPr>
          <a:prstGeom prst="rect">
            <a:avLst/>
          </a:prstGeom>
        </p:spPr>
        <p:txBody>
          <a:bodyPr/>
          <a:lstStyle/>
          <a:p>
            <a:pPr/>
          </a:p>
        </p:txBody>
      </p:sp>
      <p:sp>
        <p:nvSpPr>
          <p:cNvPr id="169" name="Shape 169"/>
          <p:cNvSpPr/>
          <p:nvPr>
            <p:ph type="body" sz="quarter" idx="1"/>
          </p:nvPr>
        </p:nvSpPr>
        <p:spPr>
          <a:prstGeom prst="rect">
            <a:avLst/>
          </a:prstGeom>
        </p:spPr>
        <p:txBody>
          <a:bodyPr/>
          <a:lstStyle/>
          <a:p>
            <a:pPr/>
            <a:r>
              <a:t>…but there’s not a “one shoe fits all“ kind of strategy in case of failure:</a:t>
            </a:r>
          </a:p>
          <a:p>
            <a:pPr/>
            <a:r>
              <a:t>A request to a service can fail due to variety of reasons, depending on the nature of the failure. Some exceptions indicate a failure that can be resolved quickly, while others indicate that the failure is longer lasting; hence it’s useful to implement a retry policy to adjust the time between retry attempts based on the type of the exception. 🖌</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4" name="Shape 174"/>
          <p:cNvSpPr/>
          <p:nvPr>
            <p:ph type="sldImg"/>
          </p:nvPr>
        </p:nvSpPr>
        <p:spPr>
          <a:prstGeom prst="rect">
            <a:avLst/>
          </a:prstGeom>
        </p:spPr>
        <p:txBody>
          <a:bodyPr/>
          <a:lstStyle/>
          <a:p>
            <a:pPr/>
          </a:p>
        </p:txBody>
      </p:sp>
      <p:sp>
        <p:nvSpPr>
          <p:cNvPr id="175" name="Shape 175"/>
          <p:cNvSpPr/>
          <p:nvPr>
            <p:ph type="body" sz="quarter" idx="1"/>
          </p:nvPr>
        </p:nvSpPr>
        <p:spPr>
          <a:prstGeom prst="rect">
            <a:avLst/>
          </a:prstGeom>
        </p:spPr>
        <p:txBody>
          <a:bodyPr/>
          <a:lstStyle/>
          <a:p>
            <a:pPr/>
            <a:r>
              <a:t>Strategies to manage idempotence include designing operations to be inherently idempotent, checking the operation status before retrying to avoid unnecessary repetition, using unique identifiers to distinguish between different attempts, implementing atomic operations to prevent partial or inconsistent results, leveraging idempotent APIs, incoRPorating idempotence tokens for request identification, logging and tracking retries for analysis, retaining state information for efficient retry attempts, clearly communicating idempotence requirements to users or developers, and conducting thorough testing to validate idempotence under various failure scenarios. These practices collectively enhance the reliability and safety of retrying operations, minimising the risk of adverse effects during transient errors</a:t>
            </a:r>
          </a:p>
          <a:p>
            <a:pPr/>
          </a:p>
          <a:p>
            <a:pPr/>
            <a:r>
              <a:t>Effective monitoring and logging practices are crucial when utilising the retry pattern to manage transient errors. Key recommendations include logging details of each retry attempt, including timestamps, operation specifics, and associated parameters. Additionally, record the status of each operation, detailing whether it succeeded or failed during each retry. Log backoff strategies, capturing information about the duration of backoffs for analysis. Include comprehensive error details, such as error codes and messages, to aid in diagnosing the cause of transient failures. Utilise unique identifiers for retry instances, particularly in distributed or asynchronous scenarios. Employ different log severity levels to distinguish between informational, warning, and error logs. Aggregate and monitor metrics related to retry patterns, including success rates, average retry numbers, and distribution of backoff durations. Establish alerting mechanisms to notify relevant teams of persistent issues or excessive retries. Log system resource information during retry attempts, such as memory usage and network latency, to identify potential bottlenecks. Consider centralised logging for streamlined analysis and troubleshooting. Regularly review logs to identify patterns or areas for improvement, and document logging policies for consistency and clarity. IncoRPorating these practices enhances insight into retry behaviour, facilitates efficient issue resolution, and promotes continuous system resilience improvement.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6" name="Shape 196"/>
          <p:cNvSpPr/>
          <p:nvPr>
            <p:ph type="sldImg"/>
          </p:nvPr>
        </p:nvSpPr>
        <p:spPr>
          <a:prstGeom prst="rect">
            <a:avLst/>
          </a:prstGeom>
        </p:spPr>
        <p:txBody>
          <a:bodyPr/>
          <a:lstStyle/>
          <a:p>
            <a:pPr/>
          </a:p>
        </p:txBody>
      </p:sp>
      <p:sp>
        <p:nvSpPr>
          <p:cNvPr id="197" name="Shape 197"/>
          <p:cNvSpPr/>
          <p:nvPr>
            <p:ph type="body" sz="quarter" idx="1"/>
          </p:nvPr>
        </p:nvSpPr>
        <p:spPr>
          <a:prstGeom prst="rect">
            <a:avLst/>
          </a:prstGeom>
        </p:spPr>
        <p:txBody>
          <a:bodyPr/>
          <a:lstStyle/>
          <a:p>
            <a:pPr/>
            <a:r>
              <a:t>-&gt; benefits of the RP …</a:t>
            </a:r>
          </a:p>
          <a:p>
            <a:pPr/>
            <a:r>
              <a:t>Enhanced reliability: the RP significantly contributes to the overall reliability of a system by enabling it to withstand transient failures gracefully. By automatically retrying failed operations, the system can often recover without manual intervention, ensuring a smoother user experience.</a:t>
            </a:r>
          </a:p>
          <a:p>
            <a:pPr/>
            <a:r>
              <a:t>Improved user experience: users are more likely to have a positive experience with an application that handles transient failures seamlessly. The RP reduces the impact of intermittent issues, minimising disruptions and enhancing user satisfaction.</a:t>
            </a:r>
          </a:p>
          <a:p>
            <a:pPr/>
            <a:r>
              <a:t>Adaptability to dynamic environments: in cloud-based and distributed systems where network conditions and external dependencies can be unpredictable, the RP provides a dynamic and adaptive approach to handling failures. It allows applications to adapt to changing circumstances and maintain functionality in the face of adversity.</a:t>
            </a:r>
          </a:p>
          <a:p>
            <a:pPr/>
          </a:p>
          <a:p>
            <a:pPr/>
            <a:r>
              <a:t>-&gt;linkedin post/article …</a:t>
            </a:r>
          </a:p>
          <a:p>
            <a:pPr/>
            <a:r>
              <a:t>⚠️Log all connectivity failures that cause a retry so that underlying problems with the app, services or resources can be identified. </a:t>
            </a:r>
          </a:p>
          <a:p>
            <a:pPr/>
            <a:r>
              <a:t>⚠️Ensure that all retry code is fully tested against a variety of failure conditions. Check that it doesn’t severely impact the performance or reliability of the app, cause excessive load on services and resources or generate bottlenecks. </a:t>
            </a:r>
          </a:p>
          <a:p>
            <a:pPr/>
            <a:r>
              <a:t>⚠️Investigate the faults that are most likely to occur for a service or resource and if those faults are long-lasting, it’s better to handle the fault as an exception. The app can report our log the exception and then try to continue either by invoking an alternative service (if one is available) or by offering degraded functionality :c (in which case default data is returned!). </a:t>
            </a:r>
          </a:p>
          <a:p>
            <a:pPr/>
            <a:r>
              <a:t>Ensure that retries are not done on operations where consumers are not waiting for response</a:t>
            </a:r>
          </a:p>
          <a:p>
            <a:pPr/>
            <a:r>
              <a:t>Try to get value for the “timeout” header from service consumers and if not supplied use the logical default for the operation. While retrying it needs to be checked that the total time of operation do not exceed the timeout specified, as it does not make any sense to retry the operation after consumer has decided that request is failed due to timeout. </a:t>
            </a:r>
          </a:p>
          <a:p>
            <a:pPr/>
            <a:r>
              <a:t>Based upon the operation there could be provision to send the cancellation for the operation or way to learn that the consumer is not waiting for response any more (i.e. maybe it has closed the connection). If those signals are available, use them and do not retry. </a:t>
            </a:r>
          </a:p>
          <a:p>
            <a:pPr/>
            <a:r>
              <a:t>Consider having a server-wide retry budget</a:t>
            </a:r>
          </a:p>
          <a:p>
            <a:pPr/>
            <a:r>
              <a:t>One of the major challenges with retries are that they can cause cascading failures. It is important to slowdown and provide breather to downstream service to recover from failures. Based upon the service, a retry budget can be defined. For example, no more than 50 retries per minute. If the numbers of retries exceeds, then fail the request immediately. The retry budget can be defined at a multiple level, i.e. per minute, every ten minutes, etc.</a:t>
            </a:r>
          </a:p>
          <a:p>
            <a:pPr/>
            <a:r>
              <a:t>Use a circuit breaker it the retry budget is exceeded. </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2" name="Shape 202"/>
          <p:cNvSpPr/>
          <p:nvPr>
            <p:ph type="sldImg"/>
          </p:nvPr>
        </p:nvSpPr>
        <p:spPr>
          <a:prstGeom prst="rect">
            <a:avLst/>
          </a:prstGeom>
        </p:spPr>
        <p:txBody>
          <a:bodyPr/>
          <a:lstStyle/>
          <a:p>
            <a:pPr/>
          </a:p>
        </p:txBody>
      </p:sp>
      <p:sp>
        <p:nvSpPr>
          <p:cNvPr id="203" name="Shape 203"/>
          <p:cNvSpPr/>
          <p:nvPr>
            <p:ph type="body" sz="quarter" idx="1"/>
          </p:nvPr>
        </p:nvSpPr>
        <p:spPr>
          <a:prstGeom prst="rect">
            <a:avLst/>
          </a:prstGeom>
        </p:spPr>
        <p:txBody>
          <a:bodyPr/>
          <a:lstStyle/>
          <a:p>
            <a:pPr/>
            <a:r>
              <a:t>The retry pattern stands as a resilient and effective strategy for handling transient failures in SW design. By incoRPorating intelligent retry logic, exponential backoff and circuit breaker mechanism, developers can create robust systems capable of recovering from unexpected hiccups. </a:t>
            </a:r>
          </a:p>
          <a:p>
            <a:pPr/>
            <a:r>
              <a:t>As technology continues to evolve, the RP remains a valuable tool in the arsenal of SW architects, contributing to the creation of more reliable and user-friendly applications.</a:t>
            </a:r>
          </a:p>
          <a:p>
            <a:pPr/>
          </a:p>
          <a:p>
            <a:pPr/>
            <a:r>
              <a:t>-&gt; medium article … closing remarks</a:t>
            </a:r>
          </a:p>
          <a:p>
            <a:pPr/>
            <a:r>
              <a:t>Use the retry pattern when an app could experience transient faults as it interacts with a remote service or accesses a remote resource. </a:t>
            </a:r>
          </a:p>
          <a:p>
            <a:pPr/>
            <a:r>
              <a:t>But do take care of what response or error code is returned from downstream services before deciding to retry. Without proper case, you may be victim of retry anti-pattern such as retry amplification, cascading failures, blocking threads and noisy neighbour.</a:t>
            </a:r>
          </a:p>
          <a:p>
            <a:pPr/>
            <a:r>
              <a:t>Effective monitoring and logging practices are crucial when utilising the retry pattern to manage transient errors. Key recommendations include logging details of each retry attempt, including timestamps, operation specifics, and associated parameters. Additionally, record the status of each operation, detailing whether it succeeded or failed during each retry. Log backoff strategies, capturing information about the duration of backoffs for analysis. Include comprehensive error details, such as error codes and messages, to aid in diagnosing the cause of transient failures. Utilise unique identifiers for retry instances, particularly in distributed or asynchronous scenarios. Employ different log severity levels to distinguish between informational, warning, and error logs. Aggregate and monitor metrics related to retry patterns, including success rates, average retry numbers, and distribution of backoff durations. Establish alerting mechanisms to notify relevant teams of persistent issues or excessive retries. Log system resource information during retry attempts, such as memory usage and network latency, to identify potential bottlenecks. Consider centralised logging for streamlined analysis and troubleshooting. Regularly review logs to identify patterns or areas for improvement, and document logging policies for consistency and clarity. IncoRPorating these practices enhances insight into retry behaviour, facilitates efficient issue resolution, and promotes continuous system resilience improvement.</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p:spTree>
      <p:nvGrpSpPr>
        <p:cNvPr id="1" name=""/>
        <p:cNvGrpSpPr/>
        <p:nvPr/>
      </p:nvGrpSpPr>
      <p:grpSpPr>
        <a:xfrm>
          <a:off x="0" y="0"/>
          <a:ext cx="0" cy="0"/>
          <a:chOff x="0" y="0"/>
          <a:chExt cx="0" cy="0"/>
        </a:xfrm>
      </p:grpSpPr>
      <p:sp>
        <p:nvSpPr>
          <p:cNvPr id="11" name="Title Text"/>
          <p:cNvSpPr txBox="1"/>
          <p:nvPr>
            <p:ph type="title"/>
          </p:nvPr>
        </p:nvSpPr>
        <p:spPr>
          <a:xfrm>
            <a:off x="673100" y="2870200"/>
            <a:ext cx="23050500" cy="4559300"/>
          </a:xfrm>
          <a:prstGeom prst="rect">
            <a:avLst/>
          </a:prstGeom>
        </p:spPr>
        <p:txBody>
          <a:bodyPr anchor="b"/>
          <a:lstStyle/>
          <a:p>
            <a:pPr/>
            <a:r>
              <a:t>Title Text</a:t>
            </a:r>
          </a:p>
        </p:txBody>
      </p:sp>
      <p:sp>
        <p:nvSpPr>
          <p:cNvPr id="12" name="Body Level One…"/>
          <p:cNvSpPr txBox="1"/>
          <p:nvPr>
            <p:ph type="body" sz="quarter" idx="1"/>
          </p:nvPr>
        </p:nvSpPr>
        <p:spPr>
          <a:xfrm>
            <a:off x="673100" y="7416800"/>
            <a:ext cx="23050500" cy="1816100"/>
          </a:xfrm>
          <a:prstGeom prst="rect">
            <a:avLst/>
          </a:prstGeom>
        </p:spPr>
        <p:txBody>
          <a:bodyPr anchor="t"/>
          <a:lstStyle>
            <a:lvl1pPr marL="0" indent="0" algn="ctr">
              <a:spcBef>
                <a:spcPts val="0"/>
              </a:spcBef>
              <a:buSzTx/>
              <a:buNone/>
            </a:lvl1pPr>
            <a:lvl2pPr marL="0" indent="0" algn="ctr">
              <a:spcBef>
                <a:spcPts val="0"/>
              </a:spcBef>
              <a:buSzTx/>
              <a:buNone/>
            </a:lvl2pPr>
            <a:lvl3pPr marL="0" indent="0" algn="ctr">
              <a:spcBef>
                <a:spcPts val="0"/>
              </a:spcBef>
              <a:buSzTx/>
              <a:buNone/>
            </a:lvl3pPr>
            <a:lvl4pPr marL="0" indent="0" algn="ctr">
              <a:spcBef>
                <a:spcPts val="0"/>
              </a:spcBef>
              <a:buSzTx/>
              <a:buNone/>
            </a:lvl4pPr>
            <a:lvl5pPr marL="0" indent="0" algn="ctr">
              <a:spcBef>
                <a:spcPts val="0"/>
              </a:spcBef>
              <a:buSzTx/>
              <a:buNone/>
            </a:lvl5pPr>
          </a:lstStyle>
          <a:p>
            <a:pPr/>
            <a:r>
              <a:t>Body Level One</a:t>
            </a:r>
          </a:p>
          <a:p>
            <a:pPr lvl="1"/>
            <a:r>
              <a:t>Body Level Two</a:t>
            </a:r>
          </a:p>
          <a:p>
            <a:pPr lvl="2"/>
            <a:r>
              <a:t>Body Level Three</a:t>
            </a:r>
          </a:p>
          <a:p>
            <a:pPr lvl="3"/>
            <a:r>
              <a:t>Body Level Four</a:t>
            </a:r>
          </a:p>
          <a:p>
            <a:pPr lvl="4"/>
            <a:r>
              <a:t>Body Level Five</a:t>
            </a:r>
          </a:p>
        </p:txBody>
      </p:sp>
      <p:sp>
        <p:nvSpPr>
          <p:cNvPr id="1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spTree>
      <p:nvGrpSpPr>
        <p:cNvPr id="1" name=""/>
        <p:cNvGrpSpPr/>
        <p:nvPr/>
      </p:nvGrpSpPr>
      <p:grpSpPr>
        <a:xfrm>
          <a:off x="0" y="0"/>
          <a:ext cx="0" cy="0"/>
          <a:chOff x="0" y="0"/>
          <a:chExt cx="0" cy="0"/>
        </a:xfrm>
      </p:grpSpPr>
      <p:sp>
        <p:nvSpPr>
          <p:cNvPr id="93" name="–Johnny Appleseed"/>
          <p:cNvSpPr txBox="1"/>
          <p:nvPr>
            <p:ph type="body" sz="quarter" idx="21"/>
          </p:nvPr>
        </p:nvSpPr>
        <p:spPr>
          <a:xfrm>
            <a:off x="2387600" y="8001000"/>
            <a:ext cx="19621500" cy="647700"/>
          </a:xfrm>
          <a:prstGeom prst="rect">
            <a:avLst/>
          </a:prstGeom>
        </p:spPr>
        <p:txBody>
          <a:bodyPr anchor="t">
            <a:spAutoFit/>
          </a:bodyPr>
          <a:lstStyle>
            <a:lvl1pPr marL="0" indent="0" algn="ctr">
              <a:spcBef>
                <a:spcPts val="0"/>
              </a:spcBef>
              <a:buSzTx/>
              <a:buNone/>
              <a:defRPr sz="3800"/>
            </a:lvl1pPr>
          </a:lstStyle>
          <a:p>
            <a:pPr/>
            <a:r>
              <a:t>–Johnny Appleseed</a:t>
            </a:r>
          </a:p>
        </p:txBody>
      </p:sp>
      <p:sp>
        <p:nvSpPr>
          <p:cNvPr id="94" name="“Type a quote here.”"/>
          <p:cNvSpPr txBox="1"/>
          <p:nvPr>
            <p:ph type="body" sz="quarter" idx="22"/>
          </p:nvPr>
        </p:nvSpPr>
        <p:spPr>
          <a:xfrm>
            <a:off x="2374900" y="5892800"/>
            <a:ext cx="19621500" cy="850900"/>
          </a:xfrm>
          <a:prstGeom prst="rect">
            <a:avLst/>
          </a:prstGeom>
        </p:spPr>
        <p:txBody>
          <a:bodyPr>
            <a:spAutoFit/>
          </a:bodyPr>
          <a:lstStyle>
            <a:lvl1pPr marL="0" indent="0" algn="ctr">
              <a:spcBef>
                <a:spcPts val="0"/>
              </a:spcBef>
              <a:buSzTx/>
              <a:buNone/>
            </a:lvl1pPr>
          </a:lstStyle>
          <a:p>
            <a:pPr/>
            <a:r>
              <a:t>“Type a quote here.”</a:t>
            </a:r>
          </a:p>
        </p:txBody>
      </p:sp>
      <p:sp>
        <p:nvSpPr>
          <p:cNvPr id="9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spTree>
      <p:nvGrpSpPr>
        <p:cNvPr id="1" name=""/>
        <p:cNvGrpSpPr/>
        <p:nvPr/>
      </p:nvGrpSpPr>
      <p:grpSpPr>
        <a:xfrm>
          <a:off x="0" y="0"/>
          <a:ext cx="0" cy="0"/>
          <a:chOff x="0" y="0"/>
          <a:chExt cx="0" cy="0"/>
        </a:xfrm>
      </p:grpSpPr>
      <p:sp>
        <p:nvSpPr>
          <p:cNvPr id="102" name="Front view of a red Ducati motorcycle against a black background"/>
          <p:cNvSpPr/>
          <p:nvPr>
            <p:ph type="pic" idx="21"/>
          </p:nvPr>
        </p:nvSpPr>
        <p:spPr>
          <a:xfrm>
            <a:off x="0" y="0"/>
            <a:ext cx="24384000" cy="13716000"/>
          </a:xfrm>
          <a:prstGeom prst="rect">
            <a:avLst/>
          </a:prstGeom>
        </p:spPr>
        <p:txBody>
          <a:bodyPr lIns="91439" tIns="45719" rIns="91439" bIns="45719" anchor="t">
            <a:noAutofit/>
          </a:bodyPr>
          <a:lstStyle/>
          <a:p>
            <a:pPr/>
          </a:p>
        </p:txBody>
      </p:sp>
      <p:sp>
        <p:nvSpPr>
          <p:cNvPr id="10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1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Horizontal">
    <p:spTree>
      <p:nvGrpSpPr>
        <p:cNvPr id="1" name=""/>
        <p:cNvGrpSpPr/>
        <p:nvPr/>
      </p:nvGrpSpPr>
      <p:grpSpPr>
        <a:xfrm>
          <a:off x="0" y="0"/>
          <a:ext cx="0" cy="0"/>
          <a:chOff x="0" y="0"/>
          <a:chExt cx="0" cy="0"/>
        </a:xfrm>
      </p:grpSpPr>
      <p:sp>
        <p:nvSpPr>
          <p:cNvPr id="20" name="Profile view of a red Ducati motorcycle"/>
          <p:cNvSpPr/>
          <p:nvPr>
            <p:ph type="pic" idx="21"/>
          </p:nvPr>
        </p:nvSpPr>
        <p:spPr>
          <a:xfrm>
            <a:off x="4280774" y="-1688429"/>
            <a:ext cx="15829857" cy="11849101"/>
          </a:xfrm>
          <a:prstGeom prst="rect">
            <a:avLst/>
          </a:prstGeom>
        </p:spPr>
        <p:txBody>
          <a:bodyPr lIns="91439" tIns="45719" rIns="91439" bIns="45719" anchor="t">
            <a:noAutofit/>
          </a:bodyPr>
          <a:lstStyle/>
          <a:p>
            <a:pPr/>
          </a:p>
        </p:txBody>
      </p:sp>
      <p:sp>
        <p:nvSpPr>
          <p:cNvPr id="21" name="Title Text"/>
          <p:cNvSpPr txBox="1"/>
          <p:nvPr>
            <p:ph type="title"/>
          </p:nvPr>
        </p:nvSpPr>
        <p:spPr>
          <a:xfrm>
            <a:off x="2387600" y="9728200"/>
            <a:ext cx="19621500" cy="1803400"/>
          </a:xfrm>
          <a:prstGeom prst="rect">
            <a:avLst/>
          </a:prstGeom>
        </p:spPr>
        <p:txBody>
          <a:bodyPr/>
          <a:lstStyle/>
          <a:p>
            <a:pPr/>
            <a:r>
              <a:t>Title Text</a:t>
            </a:r>
          </a:p>
        </p:txBody>
      </p:sp>
      <p:sp>
        <p:nvSpPr>
          <p:cNvPr id="22" name="Body Level One…"/>
          <p:cNvSpPr txBox="1"/>
          <p:nvPr>
            <p:ph type="body" sz="quarter" idx="1"/>
          </p:nvPr>
        </p:nvSpPr>
        <p:spPr>
          <a:xfrm>
            <a:off x="2387600" y="11518900"/>
            <a:ext cx="19621500" cy="1600200"/>
          </a:xfrm>
          <a:prstGeom prst="rect">
            <a:avLst/>
          </a:prstGeom>
        </p:spPr>
        <p:txBody>
          <a:bodyPr anchor="t"/>
          <a:lstStyle>
            <a:lvl1pPr marL="0" indent="0" algn="ctr">
              <a:spcBef>
                <a:spcPts val="0"/>
              </a:spcBef>
              <a:buSzTx/>
              <a:buNone/>
            </a:lvl1pPr>
            <a:lvl2pPr marL="0" indent="0" algn="ctr">
              <a:spcBef>
                <a:spcPts val="0"/>
              </a:spcBef>
              <a:buSzTx/>
              <a:buNone/>
            </a:lvl2pPr>
            <a:lvl3pPr marL="0" indent="0" algn="ctr">
              <a:spcBef>
                <a:spcPts val="0"/>
              </a:spcBef>
              <a:buSzTx/>
              <a:buNone/>
            </a:lvl3pPr>
            <a:lvl4pPr marL="0" indent="0" algn="ctr">
              <a:spcBef>
                <a:spcPts val="0"/>
              </a:spcBef>
              <a:buSzTx/>
              <a:buNone/>
            </a:lvl4pPr>
            <a:lvl5pPr marL="0" indent="0" algn="ctr">
              <a:spcBef>
                <a:spcPts val="0"/>
              </a:spcBef>
              <a:buSzTx/>
              <a:buNone/>
            </a:lvl5pPr>
          </a:lstStyle>
          <a:p>
            <a:pPr/>
            <a:r>
              <a:t>Body Level One</a:t>
            </a:r>
          </a:p>
          <a:p>
            <a:pPr lvl="1"/>
            <a:r>
              <a:t>Body Level Two</a:t>
            </a:r>
          </a:p>
          <a:p>
            <a:pPr lvl="2"/>
            <a:r>
              <a:t>Body Level Three</a:t>
            </a:r>
          </a:p>
          <a:p>
            <a:pPr lvl="3"/>
            <a:r>
              <a:t>Body Level Four</a:t>
            </a:r>
          </a:p>
          <a:p>
            <a:pPr lvl="4"/>
            <a:r>
              <a:t>Body Level Five</a:t>
            </a:r>
          </a:p>
        </p:txBody>
      </p:sp>
      <p:sp>
        <p:nvSpPr>
          <p:cNvPr id="2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Centre">
    <p:spTree>
      <p:nvGrpSpPr>
        <p:cNvPr id="1" name=""/>
        <p:cNvGrpSpPr/>
        <p:nvPr/>
      </p:nvGrpSpPr>
      <p:grpSpPr>
        <a:xfrm>
          <a:off x="0" y="0"/>
          <a:ext cx="0" cy="0"/>
          <a:chOff x="0" y="0"/>
          <a:chExt cx="0" cy="0"/>
        </a:xfrm>
      </p:grpSpPr>
      <p:sp>
        <p:nvSpPr>
          <p:cNvPr id="30" name="Title Text"/>
          <p:cNvSpPr txBox="1"/>
          <p:nvPr>
            <p:ph type="title"/>
          </p:nvPr>
        </p:nvSpPr>
        <p:spPr>
          <a:xfrm>
            <a:off x="673100" y="4572000"/>
            <a:ext cx="23050500" cy="4559300"/>
          </a:xfrm>
          <a:prstGeom prst="rect">
            <a:avLst/>
          </a:prstGeom>
        </p:spPr>
        <p:txBody>
          <a:bodyPr/>
          <a:lstStyle/>
          <a:p>
            <a:pPr/>
            <a:r>
              <a:t>Title Text</a:t>
            </a:r>
          </a:p>
        </p:txBody>
      </p:sp>
      <p:sp>
        <p:nvSpPr>
          <p:cNvPr id="3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Vertical">
    <p:spTree>
      <p:nvGrpSpPr>
        <p:cNvPr id="1" name=""/>
        <p:cNvGrpSpPr/>
        <p:nvPr/>
      </p:nvGrpSpPr>
      <p:grpSpPr>
        <a:xfrm>
          <a:off x="0" y="0"/>
          <a:ext cx="0" cy="0"/>
          <a:chOff x="0" y="0"/>
          <a:chExt cx="0" cy="0"/>
        </a:xfrm>
      </p:grpSpPr>
      <p:sp>
        <p:nvSpPr>
          <p:cNvPr id="38" name="Front view of a red Ducati motorcycle"/>
          <p:cNvSpPr/>
          <p:nvPr>
            <p:ph type="pic" idx="21"/>
          </p:nvPr>
        </p:nvSpPr>
        <p:spPr>
          <a:xfrm>
            <a:off x="10590462" y="1511300"/>
            <a:ext cx="13644824" cy="12128732"/>
          </a:xfrm>
          <a:prstGeom prst="rect">
            <a:avLst/>
          </a:prstGeom>
        </p:spPr>
        <p:txBody>
          <a:bodyPr lIns="91439" tIns="45719" rIns="91439" bIns="45719" anchor="t">
            <a:noAutofit/>
          </a:bodyPr>
          <a:lstStyle/>
          <a:p>
            <a:pPr/>
          </a:p>
        </p:txBody>
      </p:sp>
      <p:sp>
        <p:nvSpPr>
          <p:cNvPr id="39" name="Title Text"/>
          <p:cNvSpPr txBox="1"/>
          <p:nvPr>
            <p:ph type="title"/>
          </p:nvPr>
        </p:nvSpPr>
        <p:spPr>
          <a:xfrm>
            <a:off x="673100" y="1435100"/>
            <a:ext cx="11049000" cy="5461000"/>
          </a:xfrm>
          <a:prstGeom prst="rect">
            <a:avLst/>
          </a:prstGeom>
        </p:spPr>
        <p:txBody>
          <a:bodyPr anchor="b"/>
          <a:lstStyle/>
          <a:p>
            <a:pPr/>
            <a:r>
              <a:t>Title Text</a:t>
            </a:r>
          </a:p>
        </p:txBody>
      </p:sp>
      <p:sp>
        <p:nvSpPr>
          <p:cNvPr id="40" name="Body Level One…"/>
          <p:cNvSpPr txBox="1"/>
          <p:nvPr>
            <p:ph type="body" sz="quarter" idx="1"/>
          </p:nvPr>
        </p:nvSpPr>
        <p:spPr>
          <a:xfrm>
            <a:off x="673100" y="6870700"/>
            <a:ext cx="11049000" cy="5461000"/>
          </a:xfrm>
          <a:prstGeom prst="rect">
            <a:avLst/>
          </a:prstGeom>
        </p:spPr>
        <p:txBody>
          <a:bodyPr anchor="t"/>
          <a:lstStyle>
            <a:lvl1pPr marL="0" indent="0" algn="ctr">
              <a:spcBef>
                <a:spcPts val="0"/>
              </a:spcBef>
              <a:buSzTx/>
              <a:buNone/>
            </a:lvl1pPr>
            <a:lvl2pPr marL="0" indent="0" algn="ctr">
              <a:spcBef>
                <a:spcPts val="0"/>
              </a:spcBef>
              <a:buSzTx/>
              <a:buNone/>
            </a:lvl2pPr>
            <a:lvl3pPr marL="0" indent="0" algn="ctr">
              <a:spcBef>
                <a:spcPts val="0"/>
              </a:spcBef>
              <a:buSzTx/>
              <a:buNone/>
            </a:lvl3pPr>
            <a:lvl4pPr marL="0" indent="0" algn="ctr">
              <a:spcBef>
                <a:spcPts val="0"/>
              </a:spcBef>
              <a:buSzTx/>
              <a:buNone/>
            </a:lvl4pPr>
            <a:lvl5pPr marL="0" indent="0" algn="ctr">
              <a:spcBef>
                <a:spcPts val="0"/>
              </a:spcBef>
              <a:buSzTx/>
              <a:buNone/>
            </a:lvl5pPr>
          </a:lstStyle>
          <a:p>
            <a:pPr/>
            <a:r>
              <a:t>Body Level One</a:t>
            </a:r>
          </a:p>
          <a:p>
            <a:pPr lvl="1"/>
            <a:r>
              <a:t>Body Level Two</a:t>
            </a:r>
          </a:p>
          <a:p>
            <a:pPr lvl="2"/>
            <a:r>
              <a:t>Body Level Three</a:t>
            </a:r>
          </a:p>
          <a:p>
            <a:pPr lvl="3"/>
            <a:r>
              <a:t>Body Level Four</a:t>
            </a:r>
          </a:p>
          <a:p>
            <a:pPr lvl="4"/>
            <a:r>
              <a:t>Body Level Five</a:t>
            </a:r>
          </a:p>
        </p:txBody>
      </p:sp>
      <p:sp>
        <p:nvSpPr>
          <p:cNvPr id="4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Top">
    <p:spTree>
      <p:nvGrpSpPr>
        <p:cNvPr id="1" name=""/>
        <p:cNvGrpSpPr/>
        <p:nvPr/>
      </p:nvGrpSpPr>
      <p:grpSpPr>
        <a:xfrm>
          <a:off x="0" y="0"/>
          <a:ext cx="0" cy="0"/>
          <a:chOff x="0" y="0"/>
          <a:chExt cx="0" cy="0"/>
        </a:xfrm>
      </p:grpSpPr>
      <p:sp>
        <p:nvSpPr>
          <p:cNvPr id="48" name="Title Text"/>
          <p:cNvSpPr txBox="1"/>
          <p:nvPr>
            <p:ph type="title"/>
          </p:nvPr>
        </p:nvSpPr>
        <p:spPr>
          <a:prstGeom prst="rect">
            <a:avLst/>
          </a:prstGeom>
        </p:spPr>
        <p:txBody>
          <a:bodyPr/>
          <a:lstStyle/>
          <a:p>
            <a:pPr/>
            <a:r>
              <a:t>Title Text</a:t>
            </a:r>
          </a:p>
        </p:txBody>
      </p:sp>
      <p:sp>
        <p:nvSpPr>
          <p:cNvPr id="4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56" name="Title Text"/>
          <p:cNvSpPr txBox="1"/>
          <p:nvPr>
            <p:ph type="title"/>
          </p:nvPr>
        </p:nvSpPr>
        <p:spPr>
          <a:prstGeom prst="rect">
            <a:avLst/>
          </a:prstGeom>
        </p:spPr>
        <p:txBody>
          <a:bodyPr/>
          <a:lstStyle/>
          <a:p>
            <a:pPr/>
            <a:r>
              <a:t>Title Text</a:t>
            </a:r>
          </a:p>
        </p:txBody>
      </p:sp>
      <p:sp>
        <p:nvSpPr>
          <p:cNvPr id="57" name="Body Level One…"/>
          <p:cNvSpPr txBox="1"/>
          <p:nvPr>
            <p:ph type="body" idx="1"/>
          </p:nvPr>
        </p:nvSpPr>
        <p:spPr>
          <a:prstGeom prst="rect">
            <a:avLst/>
          </a:prstGeom>
        </p:spPr>
        <p:txBody>
          <a:bodyPr/>
          <a:lstStyle>
            <a:lvl1pPr marL="736600" indent="-736600">
              <a:lnSpc>
                <a:spcPct val="120000"/>
              </a:lnSpc>
              <a:spcBef>
                <a:spcPts val="6500"/>
              </a:spcBef>
              <a:defRPr sz="6400"/>
            </a:lvl1pPr>
            <a:lvl2pPr marL="1473200" indent="-736600">
              <a:lnSpc>
                <a:spcPct val="120000"/>
              </a:lnSpc>
              <a:spcBef>
                <a:spcPts val="6500"/>
              </a:spcBef>
              <a:defRPr sz="6400"/>
            </a:lvl2pPr>
            <a:lvl3pPr marL="2209800" indent="-736600">
              <a:lnSpc>
                <a:spcPct val="120000"/>
              </a:lnSpc>
              <a:spcBef>
                <a:spcPts val="6500"/>
              </a:spcBef>
              <a:defRPr sz="6400"/>
            </a:lvl3pPr>
            <a:lvl4pPr marL="2946400" indent="-736600">
              <a:lnSpc>
                <a:spcPct val="120000"/>
              </a:lnSpc>
              <a:spcBef>
                <a:spcPts val="6500"/>
              </a:spcBef>
              <a:defRPr sz="6400"/>
            </a:lvl4pPr>
            <a:lvl5pPr marL="3683000" indent="-736600">
              <a:lnSpc>
                <a:spcPct val="120000"/>
              </a:lnSpc>
              <a:spcBef>
                <a:spcPts val="6500"/>
              </a:spcBef>
              <a:defRPr sz="6400"/>
            </a:lvl5pPr>
          </a:lstStyle>
          <a:p>
            <a:pPr/>
            <a:r>
              <a:t>Body Level One</a:t>
            </a:r>
          </a:p>
          <a:p>
            <a:pPr lvl="1"/>
            <a:r>
              <a:t>Body Level Two</a:t>
            </a:r>
          </a:p>
          <a:p>
            <a:pPr lvl="2"/>
            <a:r>
              <a:t>Body Level Three</a:t>
            </a:r>
          </a:p>
          <a:p>
            <a:pPr lvl="3"/>
            <a:r>
              <a:t>Body Level Four</a:t>
            </a:r>
          </a:p>
          <a:p>
            <a:pPr lvl="4"/>
            <a:r>
              <a:t>Body Level Five</a:t>
            </a:r>
          </a:p>
        </p:txBody>
      </p:sp>
      <p:sp>
        <p:nvSpPr>
          <p:cNvPr id="5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spTree>
      <p:nvGrpSpPr>
        <p:cNvPr id="1" name=""/>
        <p:cNvGrpSpPr/>
        <p:nvPr/>
      </p:nvGrpSpPr>
      <p:grpSpPr>
        <a:xfrm>
          <a:off x="0" y="0"/>
          <a:ext cx="0" cy="0"/>
          <a:chOff x="0" y="0"/>
          <a:chExt cx="0" cy="0"/>
        </a:xfrm>
      </p:grpSpPr>
      <p:sp>
        <p:nvSpPr>
          <p:cNvPr id="65" name="Front view of a red Ducati motorcycle"/>
          <p:cNvSpPr/>
          <p:nvPr>
            <p:ph type="pic" sz="half" idx="21"/>
          </p:nvPr>
        </p:nvSpPr>
        <p:spPr>
          <a:xfrm>
            <a:off x="11814854" y="3233783"/>
            <a:ext cx="11753235" cy="10447317"/>
          </a:xfrm>
          <a:prstGeom prst="rect">
            <a:avLst/>
          </a:prstGeom>
        </p:spPr>
        <p:txBody>
          <a:bodyPr lIns="91439" tIns="45719" rIns="91439" bIns="45719" anchor="t">
            <a:noAutofit/>
          </a:bodyPr>
          <a:lstStyle/>
          <a:p>
            <a:pPr/>
          </a:p>
        </p:txBody>
      </p:sp>
      <p:sp>
        <p:nvSpPr>
          <p:cNvPr id="66" name="Title Text"/>
          <p:cNvSpPr txBox="1"/>
          <p:nvPr>
            <p:ph type="title"/>
          </p:nvPr>
        </p:nvSpPr>
        <p:spPr>
          <a:prstGeom prst="rect">
            <a:avLst/>
          </a:prstGeom>
        </p:spPr>
        <p:txBody>
          <a:bodyPr/>
          <a:lstStyle/>
          <a:p>
            <a:pPr/>
            <a:r>
              <a:t>Title Text</a:t>
            </a:r>
          </a:p>
        </p:txBody>
      </p:sp>
      <p:sp>
        <p:nvSpPr>
          <p:cNvPr id="67" name="Body Level One…"/>
          <p:cNvSpPr txBox="1"/>
          <p:nvPr>
            <p:ph type="body" sz="half" idx="1"/>
          </p:nvPr>
        </p:nvSpPr>
        <p:spPr>
          <a:xfrm>
            <a:off x="673100" y="3835400"/>
            <a:ext cx="11049000" cy="8864600"/>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6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75" name="Body Level One…"/>
          <p:cNvSpPr txBox="1"/>
          <p:nvPr>
            <p:ph type="body" idx="1"/>
          </p:nvPr>
        </p:nvSpPr>
        <p:spPr>
          <a:xfrm>
            <a:off x="1435100" y="1066800"/>
            <a:ext cx="21501100" cy="11557000"/>
          </a:xfrm>
          <a:prstGeom prst="rect">
            <a:avLst/>
          </a:prstGeom>
        </p:spPr>
        <p:txBody>
          <a:bodyPr/>
          <a:lstStyle>
            <a:lvl1pPr marL="736600" indent="-736600">
              <a:lnSpc>
                <a:spcPct val="120000"/>
              </a:lnSpc>
              <a:spcBef>
                <a:spcPts val="6500"/>
              </a:spcBef>
              <a:defRPr sz="6400"/>
            </a:lvl1pPr>
            <a:lvl2pPr marL="1473200" indent="-736600">
              <a:lnSpc>
                <a:spcPct val="120000"/>
              </a:lnSpc>
              <a:spcBef>
                <a:spcPts val="6500"/>
              </a:spcBef>
              <a:defRPr sz="6400"/>
            </a:lvl2pPr>
            <a:lvl3pPr marL="2209800" indent="-736600">
              <a:lnSpc>
                <a:spcPct val="120000"/>
              </a:lnSpc>
              <a:spcBef>
                <a:spcPts val="6500"/>
              </a:spcBef>
              <a:defRPr sz="6400"/>
            </a:lvl3pPr>
            <a:lvl4pPr marL="2946400" indent="-736600">
              <a:lnSpc>
                <a:spcPct val="120000"/>
              </a:lnSpc>
              <a:spcBef>
                <a:spcPts val="6500"/>
              </a:spcBef>
              <a:defRPr sz="6400"/>
            </a:lvl4pPr>
            <a:lvl5pPr marL="3683000" indent="-736600">
              <a:lnSpc>
                <a:spcPct val="120000"/>
              </a:lnSpc>
              <a:spcBef>
                <a:spcPts val="6500"/>
              </a:spcBef>
              <a:defRPr sz="6400"/>
            </a:lvl5pPr>
          </a:lstStyle>
          <a:p>
            <a:pPr/>
            <a:r>
              <a:t>Body Level One</a:t>
            </a:r>
          </a:p>
          <a:p>
            <a:pPr lvl="1"/>
            <a:r>
              <a:t>Body Level Two</a:t>
            </a:r>
          </a:p>
          <a:p>
            <a:pPr lvl="2"/>
            <a:r>
              <a:t>Body Level Three</a:t>
            </a:r>
          </a:p>
          <a:p>
            <a:pPr lvl="3"/>
            <a:r>
              <a:t>Body Level Four</a:t>
            </a:r>
          </a:p>
          <a:p>
            <a:pPr lvl="4"/>
            <a:r>
              <a:t>Body Level Five</a:t>
            </a:r>
          </a:p>
        </p:txBody>
      </p:sp>
      <p:sp>
        <p:nvSpPr>
          <p:cNvPr id="7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3 Up">
    <p:spTree>
      <p:nvGrpSpPr>
        <p:cNvPr id="1" name=""/>
        <p:cNvGrpSpPr/>
        <p:nvPr/>
      </p:nvGrpSpPr>
      <p:grpSpPr>
        <a:xfrm>
          <a:off x="0" y="0"/>
          <a:ext cx="0" cy="0"/>
          <a:chOff x="0" y="0"/>
          <a:chExt cx="0" cy="0"/>
        </a:xfrm>
      </p:grpSpPr>
      <p:sp>
        <p:nvSpPr>
          <p:cNvPr id="83" name="Close-up of Ducati motorcycle engine components"/>
          <p:cNvSpPr/>
          <p:nvPr>
            <p:ph type="pic" sz="half" idx="21"/>
          </p:nvPr>
        </p:nvSpPr>
        <p:spPr>
          <a:xfrm>
            <a:off x="12420509" y="5714207"/>
            <a:ext cx="11023601" cy="8255001"/>
          </a:xfrm>
          <a:prstGeom prst="rect">
            <a:avLst/>
          </a:prstGeom>
        </p:spPr>
        <p:txBody>
          <a:bodyPr lIns="91439" tIns="45719" rIns="91439" bIns="45719" anchor="t">
            <a:noAutofit/>
          </a:bodyPr>
          <a:lstStyle/>
          <a:p>
            <a:pPr/>
          </a:p>
        </p:txBody>
      </p:sp>
      <p:sp>
        <p:nvSpPr>
          <p:cNvPr id="84" name="Close-up of a Ducati motorcycle petrol cap"/>
          <p:cNvSpPr/>
          <p:nvPr>
            <p:ph type="pic" sz="half" idx="22"/>
          </p:nvPr>
        </p:nvSpPr>
        <p:spPr>
          <a:xfrm>
            <a:off x="12420600" y="-673100"/>
            <a:ext cx="11023600" cy="8255000"/>
          </a:xfrm>
          <a:prstGeom prst="rect">
            <a:avLst/>
          </a:prstGeom>
        </p:spPr>
        <p:txBody>
          <a:bodyPr lIns="91439" tIns="45719" rIns="91439" bIns="45719" anchor="t">
            <a:noAutofit/>
          </a:bodyPr>
          <a:lstStyle/>
          <a:p>
            <a:pPr/>
          </a:p>
        </p:txBody>
      </p:sp>
      <p:sp>
        <p:nvSpPr>
          <p:cNvPr id="85" name="Black and white photo of Ducati motorcycle engine components"/>
          <p:cNvSpPr/>
          <p:nvPr>
            <p:ph type="pic" idx="23"/>
          </p:nvPr>
        </p:nvSpPr>
        <p:spPr>
          <a:xfrm>
            <a:off x="-825499" y="-2108200"/>
            <a:ext cx="13804901" cy="18443211"/>
          </a:xfrm>
          <a:prstGeom prst="rect">
            <a:avLst/>
          </a:prstGeom>
        </p:spPr>
        <p:txBody>
          <a:bodyPr lIns="91439" tIns="45719" rIns="91439" bIns="45719" anchor="t">
            <a:noAutofit/>
          </a:bodyPr>
          <a:lstStyle/>
          <a:p>
            <a:pPr/>
          </a:p>
        </p:txBody>
      </p:sp>
      <p:sp>
        <p:nvSpPr>
          <p:cNvPr id="8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jpe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 name="Title Text"/>
          <p:cNvSpPr txBox="1"/>
          <p:nvPr>
            <p:ph type="title"/>
          </p:nvPr>
        </p:nvSpPr>
        <p:spPr>
          <a:xfrm>
            <a:off x="673100" y="355600"/>
            <a:ext cx="23050500" cy="3429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Title Text</a:t>
            </a:r>
          </a:p>
        </p:txBody>
      </p:sp>
      <p:sp>
        <p:nvSpPr>
          <p:cNvPr id="3" name="Body Level One…"/>
          <p:cNvSpPr txBox="1"/>
          <p:nvPr>
            <p:ph type="body" idx="1"/>
          </p:nvPr>
        </p:nvSpPr>
        <p:spPr>
          <a:xfrm>
            <a:off x="673100" y="3835400"/>
            <a:ext cx="23050500" cy="88646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11976100" y="13081000"/>
            <a:ext cx="419100" cy="457200"/>
          </a:xfrm>
          <a:prstGeom prst="rect">
            <a:avLst/>
          </a:prstGeom>
          <a:ln w="12700">
            <a:miter lim="400000"/>
          </a:ln>
        </p:spPr>
        <p:txBody>
          <a:bodyPr wrap="none" lIns="50800" tIns="50800" rIns="50800" bIns="50800" anchor="b">
            <a:spAutoFit/>
          </a:bodyPr>
          <a:lstStyle>
            <a:lvl1pPr>
              <a:defRPr sz="2400"/>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Lst>
  <p:transition xmlns:p14="http://schemas.microsoft.com/office/powerpoint/2010/main" spd="med" advClick="1"/>
  <p:txStyles>
    <p:titleStyle>
      <a:lvl1pPr marL="0" marR="0" indent="0" algn="ctr" defTabSz="825500" rtl="0" latinLnBrk="0">
        <a:lnSpc>
          <a:spcPct val="100000"/>
        </a:lnSpc>
        <a:spcBef>
          <a:spcPts val="0"/>
        </a:spcBef>
        <a:spcAft>
          <a:spcPts val="0"/>
        </a:spcAft>
        <a:buClrTx/>
        <a:buSzTx/>
        <a:buFontTx/>
        <a:buNone/>
        <a:tabLst/>
        <a:defRPr b="0" baseline="0" cap="all" i="0" spc="0" strike="noStrike" sz="10000" u="none">
          <a:solidFill>
            <a:srgbClr val="535353"/>
          </a:solidFill>
          <a:uFillTx/>
          <a:latin typeface="+mn-lt"/>
          <a:ea typeface="+mn-ea"/>
          <a:cs typeface="+mn-cs"/>
          <a:sym typeface="Gill Sans Light"/>
        </a:defRPr>
      </a:lvl1pPr>
      <a:lvl2pPr marL="0" marR="0" indent="0" algn="ctr" defTabSz="825500" rtl="0" latinLnBrk="0">
        <a:lnSpc>
          <a:spcPct val="100000"/>
        </a:lnSpc>
        <a:spcBef>
          <a:spcPts val="0"/>
        </a:spcBef>
        <a:spcAft>
          <a:spcPts val="0"/>
        </a:spcAft>
        <a:buClrTx/>
        <a:buSzTx/>
        <a:buFontTx/>
        <a:buNone/>
        <a:tabLst/>
        <a:defRPr b="0" baseline="0" cap="all" i="0" spc="0" strike="noStrike" sz="10000" u="none">
          <a:solidFill>
            <a:srgbClr val="535353"/>
          </a:solidFill>
          <a:uFillTx/>
          <a:latin typeface="+mn-lt"/>
          <a:ea typeface="+mn-ea"/>
          <a:cs typeface="+mn-cs"/>
          <a:sym typeface="Gill Sans Light"/>
        </a:defRPr>
      </a:lvl2pPr>
      <a:lvl3pPr marL="0" marR="0" indent="0" algn="ctr" defTabSz="825500" rtl="0" latinLnBrk="0">
        <a:lnSpc>
          <a:spcPct val="100000"/>
        </a:lnSpc>
        <a:spcBef>
          <a:spcPts val="0"/>
        </a:spcBef>
        <a:spcAft>
          <a:spcPts val="0"/>
        </a:spcAft>
        <a:buClrTx/>
        <a:buSzTx/>
        <a:buFontTx/>
        <a:buNone/>
        <a:tabLst/>
        <a:defRPr b="0" baseline="0" cap="all" i="0" spc="0" strike="noStrike" sz="10000" u="none">
          <a:solidFill>
            <a:srgbClr val="535353"/>
          </a:solidFill>
          <a:uFillTx/>
          <a:latin typeface="+mn-lt"/>
          <a:ea typeface="+mn-ea"/>
          <a:cs typeface="+mn-cs"/>
          <a:sym typeface="Gill Sans Light"/>
        </a:defRPr>
      </a:lvl3pPr>
      <a:lvl4pPr marL="0" marR="0" indent="0" algn="ctr" defTabSz="825500" rtl="0" latinLnBrk="0">
        <a:lnSpc>
          <a:spcPct val="100000"/>
        </a:lnSpc>
        <a:spcBef>
          <a:spcPts val="0"/>
        </a:spcBef>
        <a:spcAft>
          <a:spcPts val="0"/>
        </a:spcAft>
        <a:buClrTx/>
        <a:buSzTx/>
        <a:buFontTx/>
        <a:buNone/>
        <a:tabLst/>
        <a:defRPr b="0" baseline="0" cap="all" i="0" spc="0" strike="noStrike" sz="10000" u="none">
          <a:solidFill>
            <a:srgbClr val="535353"/>
          </a:solidFill>
          <a:uFillTx/>
          <a:latin typeface="+mn-lt"/>
          <a:ea typeface="+mn-ea"/>
          <a:cs typeface="+mn-cs"/>
          <a:sym typeface="Gill Sans Light"/>
        </a:defRPr>
      </a:lvl4pPr>
      <a:lvl5pPr marL="0" marR="0" indent="0" algn="ctr" defTabSz="825500" rtl="0" latinLnBrk="0">
        <a:lnSpc>
          <a:spcPct val="100000"/>
        </a:lnSpc>
        <a:spcBef>
          <a:spcPts val="0"/>
        </a:spcBef>
        <a:spcAft>
          <a:spcPts val="0"/>
        </a:spcAft>
        <a:buClrTx/>
        <a:buSzTx/>
        <a:buFontTx/>
        <a:buNone/>
        <a:tabLst/>
        <a:defRPr b="0" baseline="0" cap="all" i="0" spc="0" strike="noStrike" sz="10000" u="none">
          <a:solidFill>
            <a:srgbClr val="535353"/>
          </a:solidFill>
          <a:uFillTx/>
          <a:latin typeface="+mn-lt"/>
          <a:ea typeface="+mn-ea"/>
          <a:cs typeface="+mn-cs"/>
          <a:sym typeface="Gill Sans Light"/>
        </a:defRPr>
      </a:lvl5pPr>
      <a:lvl6pPr marL="0" marR="0" indent="0" algn="ctr" defTabSz="825500" rtl="0" latinLnBrk="0">
        <a:lnSpc>
          <a:spcPct val="100000"/>
        </a:lnSpc>
        <a:spcBef>
          <a:spcPts val="0"/>
        </a:spcBef>
        <a:spcAft>
          <a:spcPts val="0"/>
        </a:spcAft>
        <a:buClrTx/>
        <a:buSzTx/>
        <a:buFontTx/>
        <a:buNone/>
        <a:tabLst/>
        <a:defRPr b="0" baseline="0" cap="all" i="0" spc="0" strike="noStrike" sz="10000" u="none">
          <a:solidFill>
            <a:srgbClr val="535353"/>
          </a:solidFill>
          <a:uFillTx/>
          <a:latin typeface="+mn-lt"/>
          <a:ea typeface="+mn-ea"/>
          <a:cs typeface="+mn-cs"/>
          <a:sym typeface="Gill Sans Light"/>
        </a:defRPr>
      </a:lvl6pPr>
      <a:lvl7pPr marL="0" marR="0" indent="0" algn="ctr" defTabSz="825500" rtl="0" latinLnBrk="0">
        <a:lnSpc>
          <a:spcPct val="100000"/>
        </a:lnSpc>
        <a:spcBef>
          <a:spcPts val="0"/>
        </a:spcBef>
        <a:spcAft>
          <a:spcPts val="0"/>
        </a:spcAft>
        <a:buClrTx/>
        <a:buSzTx/>
        <a:buFontTx/>
        <a:buNone/>
        <a:tabLst/>
        <a:defRPr b="0" baseline="0" cap="all" i="0" spc="0" strike="noStrike" sz="10000" u="none">
          <a:solidFill>
            <a:srgbClr val="535353"/>
          </a:solidFill>
          <a:uFillTx/>
          <a:latin typeface="+mn-lt"/>
          <a:ea typeface="+mn-ea"/>
          <a:cs typeface="+mn-cs"/>
          <a:sym typeface="Gill Sans Light"/>
        </a:defRPr>
      </a:lvl7pPr>
      <a:lvl8pPr marL="0" marR="0" indent="0" algn="ctr" defTabSz="825500" rtl="0" latinLnBrk="0">
        <a:lnSpc>
          <a:spcPct val="100000"/>
        </a:lnSpc>
        <a:spcBef>
          <a:spcPts val="0"/>
        </a:spcBef>
        <a:spcAft>
          <a:spcPts val="0"/>
        </a:spcAft>
        <a:buClrTx/>
        <a:buSzTx/>
        <a:buFontTx/>
        <a:buNone/>
        <a:tabLst/>
        <a:defRPr b="0" baseline="0" cap="all" i="0" spc="0" strike="noStrike" sz="10000" u="none">
          <a:solidFill>
            <a:srgbClr val="535353"/>
          </a:solidFill>
          <a:uFillTx/>
          <a:latin typeface="+mn-lt"/>
          <a:ea typeface="+mn-ea"/>
          <a:cs typeface="+mn-cs"/>
          <a:sym typeface="Gill Sans Light"/>
        </a:defRPr>
      </a:lvl8pPr>
      <a:lvl9pPr marL="0" marR="0" indent="0" algn="ctr" defTabSz="825500" rtl="0" latinLnBrk="0">
        <a:lnSpc>
          <a:spcPct val="100000"/>
        </a:lnSpc>
        <a:spcBef>
          <a:spcPts val="0"/>
        </a:spcBef>
        <a:spcAft>
          <a:spcPts val="0"/>
        </a:spcAft>
        <a:buClrTx/>
        <a:buSzTx/>
        <a:buFontTx/>
        <a:buNone/>
        <a:tabLst/>
        <a:defRPr b="0" baseline="0" cap="all" i="0" spc="0" strike="noStrike" sz="10000" u="none">
          <a:solidFill>
            <a:srgbClr val="535353"/>
          </a:solidFill>
          <a:uFillTx/>
          <a:latin typeface="+mn-lt"/>
          <a:ea typeface="+mn-ea"/>
          <a:cs typeface="+mn-cs"/>
          <a:sym typeface="Gill Sans Light"/>
        </a:defRPr>
      </a:lvl9pPr>
    </p:titleStyle>
    <p:bodyStyle>
      <a:lvl1pPr marL="584200" marR="0" indent="-584200" algn="l" defTabSz="825500" rtl="0" latinLnBrk="0">
        <a:lnSpc>
          <a:spcPct val="100000"/>
        </a:lnSpc>
        <a:spcBef>
          <a:spcPts val="5300"/>
        </a:spcBef>
        <a:spcAft>
          <a:spcPts val="0"/>
        </a:spcAft>
        <a:buClrTx/>
        <a:buSzPct val="82000"/>
        <a:buFontTx/>
        <a:buChar char="•"/>
        <a:tabLst/>
        <a:defRPr b="0" baseline="0" cap="none" i="0" spc="0" strike="noStrike" sz="5200" u="none">
          <a:solidFill>
            <a:srgbClr val="535353"/>
          </a:solidFill>
          <a:uFillTx/>
          <a:latin typeface="+mn-lt"/>
          <a:ea typeface="+mn-ea"/>
          <a:cs typeface="+mn-cs"/>
          <a:sym typeface="Gill Sans Light"/>
        </a:defRPr>
      </a:lvl1pPr>
      <a:lvl2pPr marL="1168400" marR="0" indent="-584200" algn="l" defTabSz="825500" rtl="0" latinLnBrk="0">
        <a:lnSpc>
          <a:spcPct val="100000"/>
        </a:lnSpc>
        <a:spcBef>
          <a:spcPts val="5300"/>
        </a:spcBef>
        <a:spcAft>
          <a:spcPts val="0"/>
        </a:spcAft>
        <a:buClrTx/>
        <a:buSzPct val="82000"/>
        <a:buFontTx/>
        <a:buChar char="•"/>
        <a:tabLst/>
        <a:defRPr b="0" baseline="0" cap="none" i="0" spc="0" strike="noStrike" sz="5200" u="none">
          <a:solidFill>
            <a:srgbClr val="535353"/>
          </a:solidFill>
          <a:uFillTx/>
          <a:latin typeface="+mn-lt"/>
          <a:ea typeface="+mn-ea"/>
          <a:cs typeface="+mn-cs"/>
          <a:sym typeface="Gill Sans Light"/>
        </a:defRPr>
      </a:lvl2pPr>
      <a:lvl3pPr marL="1752600" marR="0" indent="-584200" algn="l" defTabSz="825500" rtl="0" latinLnBrk="0">
        <a:lnSpc>
          <a:spcPct val="100000"/>
        </a:lnSpc>
        <a:spcBef>
          <a:spcPts val="5300"/>
        </a:spcBef>
        <a:spcAft>
          <a:spcPts val="0"/>
        </a:spcAft>
        <a:buClrTx/>
        <a:buSzPct val="82000"/>
        <a:buFontTx/>
        <a:buChar char="•"/>
        <a:tabLst/>
        <a:defRPr b="0" baseline="0" cap="none" i="0" spc="0" strike="noStrike" sz="5200" u="none">
          <a:solidFill>
            <a:srgbClr val="535353"/>
          </a:solidFill>
          <a:uFillTx/>
          <a:latin typeface="+mn-lt"/>
          <a:ea typeface="+mn-ea"/>
          <a:cs typeface="+mn-cs"/>
          <a:sym typeface="Gill Sans Light"/>
        </a:defRPr>
      </a:lvl3pPr>
      <a:lvl4pPr marL="2336800" marR="0" indent="-584200" algn="l" defTabSz="825500" rtl="0" latinLnBrk="0">
        <a:lnSpc>
          <a:spcPct val="100000"/>
        </a:lnSpc>
        <a:spcBef>
          <a:spcPts val="5300"/>
        </a:spcBef>
        <a:spcAft>
          <a:spcPts val="0"/>
        </a:spcAft>
        <a:buClrTx/>
        <a:buSzPct val="82000"/>
        <a:buFontTx/>
        <a:buChar char="•"/>
        <a:tabLst/>
        <a:defRPr b="0" baseline="0" cap="none" i="0" spc="0" strike="noStrike" sz="5200" u="none">
          <a:solidFill>
            <a:srgbClr val="535353"/>
          </a:solidFill>
          <a:uFillTx/>
          <a:latin typeface="+mn-lt"/>
          <a:ea typeface="+mn-ea"/>
          <a:cs typeface="+mn-cs"/>
          <a:sym typeface="Gill Sans Light"/>
        </a:defRPr>
      </a:lvl4pPr>
      <a:lvl5pPr marL="2921000" marR="0" indent="-584200" algn="l" defTabSz="825500" rtl="0" latinLnBrk="0">
        <a:lnSpc>
          <a:spcPct val="100000"/>
        </a:lnSpc>
        <a:spcBef>
          <a:spcPts val="5300"/>
        </a:spcBef>
        <a:spcAft>
          <a:spcPts val="0"/>
        </a:spcAft>
        <a:buClrTx/>
        <a:buSzPct val="82000"/>
        <a:buFontTx/>
        <a:buChar char="•"/>
        <a:tabLst/>
        <a:defRPr b="0" baseline="0" cap="none" i="0" spc="0" strike="noStrike" sz="5200" u="none">
          <a:solidFill>
            <a:srgbClr val="535353"/>
          </a:solidFill>
          <a:uFillTx/>
          <a:latin typeface="+mn-lt"/>
          <a:ea typeface="+mn-ea"/>
          <a:cs typeface="+mn-cs"/>
          <a:sym typeface="Gill Sans Light"/>
        </a:defRPr>
      </a:lvl5pPr>
      <a:lvl6pPr marL="3505200" marR="0" indent="-584200" algn="l" defTabSz="825500" rtl="0" latinLnBrk="0">
        <a:lnSpc>
          <a:spcPct val="100000"/>
        </a:lnSpc>
        <a:spcBef>
          <a:spcPts val="5300"/>
        </a:spcBef>
        <a:spcAft>
          <a:spcPts val="0"/>
        </a:spcAft>
        <a:buClrTx/>
        <a:buSzPct val="82000"/>
        <a:buFontTx/>
        <a:buChar char="•"/>
        <a:tabLst/>
        <a:defRPr b="0" baseline="0" cap="none" i="0" spc="0" strike="noStrike" sz="5200" u="none">
          <a:solidFill>
            <a:srgbClr val="535353"/>
          </a:solidFill>
          <a:uFillTx/>
          <a:latin typeface="+mn-lt"/>
          <a:ea typeface="+mn-ea"/>
          <a:cs typeface="+mn-cs"/>
          <a:sym typeface="Gill Sans Light"/>
        </a:defRPr>
      </a:lvl6pPr>
      <a:lvl7pPr marL="4089400" marR="0" indent="-584200" algn="l" defTabSz="825500" rtl="0" latinLnBrk="0">
        <a:lnSpc>
          <a:spcPct val="100000"/>
        </a:lnSpc>
        <a:spcBef>
          <a:spcPts val="5300"/>
        </a:spcBef>
        <a:spcAft>
          <a:spcPts val="0"/>
        </a:spcAft>
        <a:buClrTx/>
        <a:buSzPct val="82000"/>
        <a:buFontTx/>
        <a:buChar char="•"/>
        <a:tabLst/>
        <a:defRPr b="0" baseline="0" cap="none" i="0" spc="0" strike="noStrike" sz="5200" u="none">
          <a:solidFill>
            <a:srgbClr val="535353"/>
          </a:solidFill>
          <a:uFillTx/>
          <a:latin typeface="+mn-lt"/>
          <a:ea typeface="+mn-ea"/>
          <a:cs typeface="+mn-cs"/>
          <a:sym typeface="Gill Sans Light"/>
        </a:defRPr>
      </a:lvl7pPr>
      <a:lvl8pPr marL="4673600" marR="0" indent="-584200" algn="l" defTabSz="825500" rtl="0" latinLnBrk="0">
        <a:lnSpc>
          <a:spcPct val="100000"/>
        </a:lnSpc>
        <a:spcBef>
          <a:spcPts val="5300"/>
        </a:spcBef>
        <a:spcAft>
          <a:spcPts val="0"/>
        </a:spcAft>
        <a:buClrTx/>
        <a:buSzPct val="82000"/>
        <a:buFontTx/>
        <a:buChar char="•"/>
        <a:tabLst/>
        <a:defRPr b="0" baseline="0" cap="none" i="0" spc="0" strike="noStrike" sz="5200" u="none">
          <a:solidFill>
            <a:srgbClr val="535353"/>
          </a:solidFill>
          <a:uFillTx/>
          <a:latin typeface="+mn-lt"/>
          <a:ea typeface="+mn-ea"/>
          <a:cs typeface="+mn-cs"/>
          <a:sym typeface="Gill Sans Light"/>
        </a:defRPr>
      </a:lvl8pPr>
      <a:lvl9pPr marL="5257800" marR="0" indent="-584200" algn="l" defTabSz="825500" rtl="0" latinLnBrk="0">
        <a:lnSpc>
          <a:spcPct val="100000"/>
        </a:lnSpc>
        <a:spcBef>
          <a:spcPts val="5300"/>
        </a:spcBef>
        <a:spcAft>
          <a:spcPts val="0"/>
        </a:spcAft>
        <a:buClrTx/>
        <a:buSzPct val="82000"/>
        <a:buFontTx/>
        <a:buChar char="•"/>
        <a:tabLst/>
        <a:defRPr b="0" baseline="0" cap="none" i="0" spc="0" strike="noStrike" sz="5200" u="none">
          <a:solidFill>
            <a:srgbClr val="535353"/>
          </a:solidFill>
          <a:uFillTx/>
          <a:latin typeface="+mn-lt"/>
          <a:ea typeface="+mn-ea"/>
          <a:cs typeface="+mn-cs"/>
          <a:sym typeface="Gill Sans Light"/>
        </a:defRPr>
      </a:lvl9pPr>
    </p:bodyStyle>
    <p:otherStyle>
      <a:lvl1pPr marL="0" marR="0" indent="0" algn="ctr" defTabSz="8255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Gill Sans Light"/>
        </a:defRPr>
      </a:lvl1pPr>
      <a:lvl2pPr marL="0" marR="0" indent="228600" algn="ctr" defTabSz="8255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Gill Sans Light"/>
        </a:defRPr>
      </a:lvl2pPr>
      <a:lvl3pPr marL="0" marR="0" indent="457200" algn="ctr" defTabSz="8255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Gill Sans Light"/>
        </a:defRPr>
      </a:lvl3pPr>
      <a:lvl4pPr marL="0" marR="0" indent="685800" algn="ctr" defTabSz="8255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Gill Sans Light"/>
        </a:defRPr>
      </a:lvl4pPr>
      <a:lvl5pPr marL="0" marR="0" indent="914400" algn="ctr" defTabSz="8255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Gill Sans Light"/>
        </a:defRPr>
      </a:lvl5pPr>
      <a:lvl6pPr marL="0" marR="0" indent="1143000" algn="ctr" defTabSz="8255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Gill Sans Light"/>
        </a:defRPr>
      </a:lvl6pPr>
      <a:lvl7pPr marL="0" marR="0" indent="1371600" algn="ctr" defTabSz="8255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Gill Sans Light"/>
        </a:defRPr>
      </a:lvl7pPr>
      <a:lvl8pPr marL="0" marR="0" indent="1600200" algn="ctr" defTabSz="8255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Gill Sans Light"/>
        </a:defRPr>
      </a:lvl8pPr>
      <a:lvl9pPr marL="0" marR="0" indent="1828800" algn="ctr" defTabSz="8255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Gill Sans Light"/>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10.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6.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3.tif"/><Relationship Id="rId3" Type="http://schemas.openxmlformats.org/officeDocument/2006/relationships/image" Target="../media/image4.jpeg"/><Relationship Id="rId4" Type="http://schemas.openxmlformats.org/officeDocument/2006/relationships/image" Target="../media/image5.jpeg"/></Relationships>

</file>

<file path=ppt/slides/_rels/slide12.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7.png"/><Relationship Id="rId3" Type="http://schemas.openxmlformats.org/officeDocument/2006/relationships/image" Target="../media/image6.jpeg"/><Relationship Id="rId4" Type="http://schemas.openxmlformats.org/officeDocument/2006/relationships/image" Target="../media/image7.jpeg"/></Relationships>

</file>

<file path=ppt/slides/_rels/slide13.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8.jpeg"/><Relationship Id="rId3" Type="http://schemas.openxmlformats.org/officeDocument/2006/relationships/image" Target="../media/image9.jpeg"/><Relationship Id="rId4" Type="http://schemas.openxmlformats.org/officeDocument/2006/relationships/image" Target="../media/image10.jpeg"/></Relationships>

</file>

<file path=ppt/slides/_rels/slide14.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8.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2.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hyperlink" Target="https://www.linkedin.com/pulse/vijaya-lakshmi-v/" TargetMode="External"/><Relationship Id="rId3" Type="http://schemas.openxmlformats.org/officeDocument/2006/relationships/hyperlink" Target="https://harish-bhattbhatt.medium.com/best-practices-for-retry-pattern-f29d47cd5117" TargetMode="External"/><Relationship Id="rId4" Type="http://schemas.openxmlformats.org/officeDocument/2006/relationships/hyperlink" Target="https://learn.microsoft.com/en-us/azure/architecture/patterns/retry" TargetMode="External"/><Relationship Id="rId5" Type="http://schemas.openxmlformats.org/officeDocument/2006/relationships/hyperlink" Target="https://blog.bitsrc.io/retry-pattern-3f7221913e41?gi=161787a102da" TargetMode="External"/><Relationship Id="rId6" Type="http://schemas.openxmlformats.org/officeDocument/2006/relationships/hyperlink" Target="https://aws.amazon.com/blogs/architecture/exponential-backoff-and-jitter/" TargetMode="External"/><Relationship Id="rId7" Type="http://schemas.openxmlformats.org/officeDocument/2006/relationships/hyperlink" Target="https://learn.microsoft.com/en-us/azure/architecture/best-practices/transient-faults" TargetMode="External"/><Relationship Id="rId8" Type="http://schemas.openxmlformats.org/officeDocument/2006/relationships/hyperlink" Target="https://sre.google/sre-book/addressing-cascading-failures/" TargetMode="External"/></Relationships>

</file>

<file path=ppt/slides/_rels/slide17.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1.jpeg"/></Relationships>

</file>

<file path=ppt/slides/_rels/slide18.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9.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 Id="rId3" Type="http://schemas.openxmlformats.org/officeDocument/2006/relationships/image" Target="../media/image2.jpeg"/></Relationships>

</file>

<file path=ppt/slides/_rels/slide4.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1.tif"/></Relationships>

</file>

<file path=ppt/slides/_rels/slide5.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 Id="rId3" Type="http://schemas.openxmlformats.org/officeDocument/2006/relationships/image" Target="../media/image4.png"/><Relationship Id="rId4" Type="http://schemas.openxmlformats.org/officeDocument/2006/relationships/image" Target="../media/image2.tif"/></Relationships>

</file>

<file path=ppt/slides/_rels/slide7.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 Id="rId3" Type="http://schemas.openxmlformats.org/officeDocument/2006/relationships/image" Target="../media/image3.jpeg"/></Relationships>

</file>

<file path=ppt/slides/_rels/slide9.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19" name="Ritenta-sarai-pi-fortunato.png" descr="Ritenta-sarai-pi-fortunato.png"/>
          <p:cNvPicPr>
            <a:picLocks noChangeAspect="1"/>
          </p:cNvPicPr>
          <p:nvPr>
            <p:ph type="pic" idx="21"/>
          </p:nvPr>
        </p:nvPicPr>
        <p:blipFill>
          <a:blip r:embed="rId2">
            <a:extLst/>
          </a:blip>
          <a:srcRect l="0" t="0" r="0" b="0"/>
          <a:stretch>
            <a:fillRect/>
          </a:stretch>
        </p:blipFill>
        <p:spPr>
          <a:xfrm>
            <a:off x="4544569" y="736600"/>
            <a:ext cx="15320262" cy="8242300"/>
          </a:xfrm>
          <a:prstGeom prst="rect">
            <a:avLst/>
          </a:prstGeom>
        </p:spPr>
      </p:pic>
      <p:sp>
        <p:nvSpPr>
          <p:cNvPr id="120" name="Retry Pattern 🔁"/>
          <p:cNvSpPr txBox="1"/>
          <p:nvPr>
            <p:ph type="title"/>
          </p:nvPr>
        </p:nvSpPr>
        <p:spPr>
          <a:prstGeom prst="rect">
            <a:avLst/>
          </a:prstGeom>
        </p:spPr>
        <p:txBody>
          <a:bodyPr/>
          <a:lstStyle/>
          <a:p>
            <a:pPr lvl="2"/>
            <a:r>
              <a:t>Retry Pattern 🔁</a:t>
            </a:r>
          </a:p>
        </p:txBody>
      </p:sp>
      <p:sp>
        <p:nvSpPr>
          <p:cNvPr id="121" name="by Enrico Pezzano"/>
          <p:cNvSpPr txBox="1"/>
          <p:nvPr>
            <p:ph type="body" sz="quarter" idx="1"/>
          </p:nvPr>
        </p:nvSpPr>
        <p:spPr>
          <a:prstGeom prst="rect">
            <a:avLst/>
          </a:prstGeom>
        </p:spPr>
        <p:txBody>
          <a:bodyPr/>
          <a:lstStyle/>
          <a:p>
            <a:pPr/>
            <a:r>
              <a:t>by Enrico Pezzano</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71" name="âPngtreeâgame over pixel glitch design_6006327.png" descr="âPngtreeâgame over pixel glitch design_6006327.png"/>
          <p:cNvPicPr>
            <a:picLocks noChangeAspect="1"/>
          </p:cNvPicPr>
          <p:nvPr>
            <p:ph type="pic" idx="21"/>
          </p:nvPr>
        </p:nvPicPr>
        <p:blipFill>
          <a:blip r:embed="rId3">
            <a:extLst/>
          </a:blip>
          <a:srcRect l="7289" t="0" r="7289" b="0"/>
          <a:stretch>
            <a:fillRect/>
          </a:stretch>
        </p:blipFill>
        <p:spPr>
          <a:xfrm>
            <a:off x="13474700" y="3102371"/>
            <a:ext cx="8712200" cy="10199139"/>
          </a:xfrm>
          <a:prstGeom prst="rect">
            <a:avLst/>
          </a:prstGeom>
        </p:spPr>
      </p:pic>
      <p:sp>
        <p:nvSpPr>
          <p:cNvPr id="172" name="FAQ 📣"/>
          <p:cNvSpPr txBox="1"/>
          <p:nvPr>
            <p:ph type="title"/>
          </p:nvPr>
        </p:nvSpPr>
        <p:spPr>
          <a:prstGeom prst="rect">
            <a:avLst/>
          </a:prstGeom>
        </p:spPr>
        <p:txBody>
          <a:bodyPr/>
          <a:lstStyle/>
          <a:p>
            <a:pPr/>
            <a:r>
              <a:t>FAQ 📣</a:t>
            </a:r>
          </a:p>
        </p:txBody>
      </p:sp>
      <p:sp>
        <p:nvSpPr>
          <p:cNvPr id="173" name="How do you handle idempotence when using the retry pattern?…"/>
          <p:cNvSpPr txBox="1"/>
          <p:nvPr>
            <p:ph type="body" sz="half" idx="1"/>
          </p:nvPr>
        </p:nvSpPr>
        <p:spPr>
          <a:prstGeom prst="rect">
            <a:avLst/>
          </a:prstGeom>
        </p:spPr>
        <p:txBody>
          <a:bodyPr/>
          <a:lstStyle/>
          <a:p>
            <a:pPr marL="537463" indent="-537463" defTabSz="759459">
              <a:spcBef>
                <a:spcPts val="4800"/>
              </a:spcBef>
              <a:defRPr sz="4784"/>
            </a:pPr>
            <a:r>
              <a:t>How do you handle idempotence when using the retry pattern?</a:t>
            </a:r>
          </a:p>
          <a:p>
            <a:pPr marL="537463" indent="-537463" defTabSz="759459">
              <a:spcBef>
                <a:spcPts val="4800"/>
              </a:spcBef>
              <a:defRPr sz="4784"/>
            </a:pPr>
            <a:r>
              <a:t>What are common challenges when implementing the retry pattern? </a:t>
            </a:r>
          </a:p>
          <a:p>
            <a:pPr marL="537463" indent="-537463" defTabSz="759459">
              <a:spcBef>
                <a:spcPts val="4800"/>
              </a:spcBef>
              <a:defRPr sz="4784"/>
            </a:pPr>
            <a:r>
              <a:t>What monitoring and logging practices are recommended for the retry pattern?</a:t>
            </a:r>
          </a:p>
          <a:p>
            <a:pPr marL="537463" indent="-537463" defTabSz="759459">
              <a:spcBef>
                <a:spcPts val="4800"/>
              </a:spcBef>
              <a:defRPr sz="4784"/>
            </a:pPr>
            <a:r>
              <a:t>Are there best practices for implementing the retry pattern in </a:t>
            </a:r>
            <a:r>
              <a:rPr b="1">
                <a:latin typeface="Gill Sans"/>
                <a:ea typeface="Gill Sans"/>
                <a:cs typeface="Gill Sans"/>
                <a:sym typeface="Gill Sans"/>
              </a:rPr>
              <a:t>specific programming languages</a:t>
            </a:r>
            <a:r>
              <a:t> or </a:t>
            </a:r>
            <a:r>
              <a:rPr b="1">
                <a:latin typeface="Gill Sans"/>
                <a:ea typeface="Gill Sans"/>
                <a:cs typeface="Gill Sans"/>
                <a:sym typeface="Gill Sans"/>
              </a:rPr>
              <a:t>frameworks</a:t>
            </a:r>
            <a:r>
              <a:t>?</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77" name="Close-up of Ducati motorcycle engine components" descr="Close-up of Ducati motorcycle engine components"/>
          <p:cNvPicPr>
            <a:picLocks noChangeAspect="1"/>
          </p:cNvPicPr>
          <p:nvPr>
            <p:ph type="pic" idx="21"/>
          </p:nvPr>
        </p:nvPicPr>
        <p:blipFill>
          <a:blip r:embed="rId2">
            <a:extLst/>
          </a:blip>
          <a:srcRect l="0" t="0" r="0" b="45361"/>
          <a:stretch>
            <a:fillRect/>
          </a:stretch>
        </p:blipFill>
        <p:spPr>
          <a:xfrm>
            <a:off x="12407900" y="8257549"/>
            <a:ext cx="11023600" cy="3576247"/>
          </a:xfrm>
          <a:prstGeom prst="rect">
            <a:avLst/>
          </a:prstGeom>
        </p:spPr>
      </p:pic>
      <p:pic>
        <p:nvPicPr>
          <p:cNvPr id="178" name="Close-up of a Ducati motorcycle petrol cap" descr="Close-up of a Ducati motorcycle petrol cap"/>
          <p:cNvPicPr>
            <a:picLocks noChangeAspect="1"/>
          </p:cNvPicPr>
          <p:nvPr>
            <p:ph type="pic" idx="22"/>
          </p:nvPr>
        </p:nvPicPr>
        <p:blipFill>
          <a:blip r:embed="rId3">
            <a:extLst/>
          </a:blip>
          <a:srcRect l="0" t="9890" r="0" b="2414"/>
          <a:stretch>
            <a:fillRect/>
          </a:stretch>
        </p:blipFill>
        <p:spPr>
          <a:xfrm>
            <a:off x="12722096" y="711992"/>
            <a:ext cx="10419632" cy="5930901"/>
          </a:xfrm>
          <a:prstGeom prst="rect">
            <a:avLst/>
          </a:prstGeom>
        </p:spPr>
      </p:pic>
      <p:pic>
        <p:nvPicPr>
          <p:cNvPr id="179" name="Black and white photo of Ducati motorcycle engine components" descr="Black and white photo of Ducati motorcycle engine components"/>
          <p:cNvPicPr>
            <a:picLocks noChangeAspect="1"/>
          </p:cNvPicPr>
          <p:nvPr>
            <p:ph type="pic" idx="23"/>
          </p:nvPr>
        </p:nvPicPr>
        <p:blipFill>
          <a:blip r:embed="rId4">
            <a:extLst/>
          </a:blip>
          <a:srcRect l="0" t="5471" r="0" b="1035"/>
          <a:stretch>
            <a:fillRect/>
          </a:stretch>
        </p:blipFill>
        <p:spPr>
          <a:xfrm>
            <a:off x="1242933" y="711199"/>
            <a:ext cx="10429225" cy="12293601"/>
          </a:xfrm>
          <a:prstGeom prst="rect">
            <a:avLst/>
          </a:prstGeom>
        </p:spPr>
      </p:pic>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81" name="Class Diagram1.png" descr="Class Diagram1.png"/>
          <p:cNvPicPr>
            <a:picLocks noChangeAspect="1"/>
          </p:cNvPicPr>
          <p:nvPr>
            <p:ph type="pic" idx="21"/>
          </p:nvPr>
        </p:nvPicPr>
        <p:blipFill>
          <a:blip r:embed="rId2">
            <a:extLst/>
          </a:blip>
          <a:srcRect l="0" t="0" r="0" b="0"/>
          <a:stretch>
            <a:fillRect/>
          </a:stretch>
        </p:blipFill>
        <p:spPr>
          <a:xfrm>
            <a:off x="12177117" y="8389589"/>
            <a:ext cx="11484971" cy="3312417"/>
          </a:xfrm>
          <a:prstGeom prst="rect">
            <a:avLst/>
          </a:prstGeom>
        </p:spPr>
      </p:pic>
      <p:pic>
        <p:nvPicPr>
          <p:cNvPr id="182" name="Close-up of a Ducati motorcycle petrol cap" descr="Close-up of a Ducati motorcycle petrol cap"/>
          <p:cNvPicPr>
            <a:picLocks noChangeAspect="1"/>
          </p:cNvPicPr>
          <p:nvPr>
            <p:ph type="pic" idx="22"/>
          </p:nvPr>
        </p:nvPicPr>
        <p:blipFill>
          <a:blip r:embed="rId3">
            <a:extLst/>
          </a:blip>
          <a:srcRect l="0" t="0" r="0" b="0"/>
          <a:stretch>
            <a:fillRect/>
          </a:stretch>
        </p:blipFill>
        <p:spPr>
          <a:xfrm>
            <a:off x="12407900" y="952056"/>
            <a:ext cx="11023600" cy="5461888"/>
          </a:xfrm>
          <a:prstGeom prst="rect">
            <a:avLst/>
          </a:prstGeom>
        </p:spPr>
      </p:pic>
      <p:pic>
        <p:nvPicPr>
          <p:cNvPr id="183" name="Black and white photo of Ducati motorcycle engine components" descr="Black and white photo of Ducati motorcycle engine components"/>
          <p:cNvPicPr>
            <a:picLocks noChangeAspect="1"/>
          </p:cNvPicPr>
          <p:nvPr>
            <p:ph type="pic" idx="23"/>
          </p:nvPr>
        </p:nvPicPr>
        <p:blipFill>
          <a:blip r:embed="rId4">
            <a:extLst/>
          </a:blip>
          <a:srcRect l="0" t="0" r="0" b="0"/>
          <a:stretch>
            <a:fillRect/>
          </a:stretch>
        </p:blipFill>
        <p:spPr>
          <a:xfrm>
            <a:off x="939800" y="2068826"/>
            <a:ext cx="11023600" cy="9578348"/>
          </a:xfrm>
          <a:prstGeom prst="rect">
            <a:avLst/>
          </a:prstGeom>
        </p:spPr>
      </p:pic>
      <p:sp>
        <p:nvSpPr>
          <p:cNvPr id="184" name="Rectangle"/>
          <p:cNvSpPr/>
          <p:nvPr/>
        </p:nvSpPr>
        <p:spPr>
          <a:xfrm>
            <a:off x="22868810" y="1945105"/>
            <a:ext cx="516812" cy="632874"/>
          </a:xfrm>
          <a:prstGeom prst="rect">
            <a:avLst/>
          </a:prstGeom>
          <a:solidFill>
            <a:srgbClr val="2B2C31"/>
          </a:solidFill>
          <a:ln w="12700">
            <a:miter lim="400000"/>
          </a:ln>
        </p:spPr>
        <p:txBody>
          <a:bodyPr lIns="50800" tIns="50800" rIns="50800" bIns="50800" anchor="ctr"/>
          <a:lstStyle/>
          <a:p>
            <a:pPr>
              <a:defRPr>
                <a:solidFill>
                  <a:srgbClr val="FFFFFF"/>
                </a:solidFill>
              </a:defRPr>
            </a:pPr>
          </a:p>
        </p:txBody>
      </p:sp>
      <p:sp>
        <p:nvSpPr>
          <p:cNvPr id="185" name="Rectangle"/>
          <p:cNvSpPr/>
          <p:nvPr/>
        </p:nvSpPr>
        <p:spPr>
          <a:xfrm>
            <a:off x="22868810" y="4424947"/>
            <a:ext cx="516812" cy="632874"/>
          </a:xfrm>
          <a:prstGeom prst="rect">
            <a:avLst/>
          </a:prstGeom>
          <a:solidFill>
            <a:srgbClr val="2B2C31"/>
          </a:solidFill>
          <a:ln w="12700">
            <a:miter lim="400000"/>
          </a:ln>
        </p:spPr>
        <p:txBody>
          <a:bodyPr lIns="50800" tIns="50800" rIns="50800" bIns="50800" anchor="ctr"/>
          <a:lstStyle/>
          <a:p>
            <a:pPr>
              <a:defRPr>
                <a:solidFill>
                  <a:srgbClr val="FFFFFF"/>
                </a:solidFill>
              </a:defRPr>
            </a:pP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87" name="Close-up of Ducati motorcycle engine components" descr="Close-up of Ducati motorcycle engine components"/>
          <p:cNvPicPr>
            <a:picLocks noChangeAspect="1"/>
          </p:cNvPicPr>
          <p:nvPr>
            <p:ph type="pic" idx="21"/>
          </p:nvPr>
        </p:nvPicPr>
        <p:blipFill>
          <a:blip r:embed="rId2">
            <a:extLst/>
          </a:blip>
          <a:srcRect l="0" t="0" r="4644" b="0"/>
          <a:stretch>
            <a:fillRect/>
          </a:stretch>
        </p:blipFill>
        <p:spPr>
          <a:xfrm>
            <a:off x="12411845" y="8751687"/>
            <a:ext cx="11015687" cy="2588001"/>
          </a:xfrm>
          <a:prstGeom prst="rect">
            <a:avLst/>
          </a:prstGeom>
        </p:spPr>
      </p:pic>
      <p:pic>
        <p:nvPicPr>
          <p:cNvPr id="188" name="Close-up of a Ducati motorcycle petrol cap" descr="Close-up of a Ducati motorcycle petrol cap"/>
          <p:cNvPicPr>
            <a:picLocks noChangeAspect="1"/>
          </p:cNvPicPr>
          <p:nvPr>
            <p:ph type="pic" idx="22"/>
          </p:nvPr>
        </p:nvPicPr>
        <p:blipFill>
          <a:blip r:embed="rId3">
            <a:extLst/>
          </a:blip>
          <a:srcRect l="806" t="0" r="806" b="0"/>
          <a:stretch>
            <a:fillRect/>
          </a:stretch>
        </p:blipFill>
        <p:spPr>
          <a:xfrm>
            <a:off x="12407900" y="717550"/>
            <a:ext cx="11023600" cy="5930900"/>
          </a:xfrm>
          <a:prstGeom prst="rect">
            <a:avLst/>
          </a:prstGeom>
        </p:spPr>
      </p:pic>
      <p:pic>
        <p:nvPicPr>
          <p:cNvPr id="189" name="Black and white photo of Ducati motorcycle engine components" descr="Black and white photo of Ducati motorcycle engine components"/>
          <p:cNvPicPr>
            <a:picLocks noChangeAspect="1"/>
          </p:cNvPicPr>
          <p:nvPr>
            <p:ph type="pic" idx="23"/>
          </p:nvPr>
        </p:nvPicPr>
        <p:blipFill>
          <a:blip r:embed="rId4">
            <a:extLst/>
          </a:blip>
          <a:srcRect l="442" t="0" r="442" b="0"/>
          <a:stretch>
            <a:fillRect/>
          </a:stretch>
        </p:blipFill>
        <p:spPr>
          <a:xfrm>
            <a:off x="939800" y="711199"/>
            <a:ext cx="11023600" cy="12293601"/>
          </a:xfrm>
          <a:prstGeom prst="rect">
            <a:avLst/>
          </a:prstGeom>
        </p:spPr>
      </p:pic>
      <p:sp>
        <p:nvSpPr>
          <p:cNvPr id="190" name="Rectangle"/>
          <p:cNvSpPr/>
          <p:nvPr/>
        </p:nvSpPr>
        <p:spPr>
          <a:xfrm>
            <a:off x="22868810" y="1945105"/>
            <a:ext cx="516812" cy="632874"/>
          </a:xfrm>
          <a:prstGeom prst="rect">
            <a:avLst/>
          </a:prstGeom>
          <a:solidFill>
            <a:srgbClr val="2B2C31"/>
          </a:solidFill>
          <a:ln w="12700">
            <a:miter lim="400000"/>
          </a:ln>
        </p:spPr>
        <p:txBody>
          <a:bodyPr lIns="50800" tIns="50800" rIns="50800" bIns="50800" anchor="ctr"/>
          <a:lstStyle/>
          <a:p>
            <a:pPr>
              <a:defRPr>
                <a:solidFill>
                  <a:srgbClr val="FFFFFF"/>
                </a:solidFill>
              </a:defRPr>
            </a:pPr>
          </a:p>
        </p:txBody>
      </p:sp>
      <p:sp>
        <p:nvSpPr>
          <p:cNvPr id="191" name="Rectangle"/>
          <p:cNvSpPr/>
          <p:nvPr/>
        </p:nvSpPr>
        <p:spPr>
          <a:xfrm>
            <a:off x="22868810" y="4424947"/>
            <a:ext cx="516812" cy="632874"/>
          </a:xfrm>
          <a:prstGeom prst="rect">
            <a:avLst/>
          </a:prstGeom>
          <a:solidFill>
            <a:srgbClr val="2B2C31"/>
          </a:solidFill>
          <a:ln w="12700">
            <a:miter lim="400000"/>
          </a:ln>
        </p:spPr>
        <p:txBody>
          <a:bodyPr lIns="50800" tIns="50800" rIns="50800" bIns="50800" anchor="ctr"/>
          <a:lstStyle/>
          <a:p>
            <a:pPr>
              <a:defRPr>
                <a:solidFill>
                  <a:srgbClr val="FFFFFF"/>
                </a:solidFill>
              </a:defRPr>
            </a:pP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93" name="Sequence Diagram1.png" descr="Sequence Diagram1.png"/>
          <p:cNvPicPr>
            <a:picLocks noChangeAspect="1"/>
          </p:cNvPicPr>
          <p:nvPr>
            <p:ph type="pic" idx="21"/>
          </p:nvPr>
        </p:nvPicPr>
        <p:blipFill>
          <a:blip r:embed="rId3">
            <a:extLst/>
          </a:blip>
          <a:srcRect l="0" t="0" r="0" b="0"/>
          <a:stretch>
            <a:fillRect/>
          </a:stretch>
        </p:blipFill>
        <p:spPr>
          <a:xfrm>
            <a:off x="15356492" y="3102371"/>
            <a:ext cx="4948617" cy="10199139"/>
          </a:xfrm>
          <a:prstGeom prst="rect">
            <a:avLst/>
          </a:prstGeom>
        </p:spPr>
      </p:pic>
      <p:sp>
        <p:nvSpPr>
          <p:cNvPr id="194" name="Best practices 🏆"/>
          <p:cNvSpPr txBox="1"/>
          <p:nvPr>
            <p:ph type="title"/>
          </p:nvPr>
        </p:nvSpPr>
        <p:spPr>
          <a:prstGeom prst="rect">
            <a:avLst/>
          </a:prstGeom>
        </p:spPr>
        <p:txBody>
          <a:bodyPr/>
          <a:lstStyle/>
          <a:p>
            <a:pPr/>
            <a:r>
              <a:t>Best practices 🏆</a:t>
            </a:r>
          </a:p>
        </p:txBody>
      </p:sp>
      <p:sp>
        <p:nvSpPr>
          <p:cNvPr id="195" name="⚠️ Log all connectivity failures…"/>
          <p:cNvSpPr txBox="1"/>
          <p:nvPr>
            <p:ph type="body" sz="half" idx="1"/>
          </p:nvPr>
        </p:nvSpPr>
        <p:spPr>
          <a:prstGeom prst="rect">
            <a:avLst/>
          </a:prstGeom>
        </p:spPr>
        <p:txBody>
          <a:bodyPr/>
          <a:lstStyle/>
          <a:p>
            <a:pPr marL="0" indent="0" defTabSz="577850">
              <a:spcBef>
                <a:spcPts val="3700"/>
              </a:spcBef>
              <a:buSzTx/>
              <a:buNone/>
              <a:defRPr sz="3639"/>
            </a:pPr>
            <a:r>
              <a:t>⚠️ Log all connectivity failures </a:t>
            </a:r>
          </a:p>
          <a:p>
            <a:pPr marL="0" indent="0" defTabSz="577850">
              <a:spcBef>
                <a:spcPts val="3700"/>
              </a:spcBef>
              <a:buSzTx/>
              <a:buNone/>
              <a:defRPr sz="3639"/>
            </a:pPr>
            <a:r>
              <a:t>⚠️ Ensure that all retry code is fully tested against a variety of failure conditions</a:t>
            </a:r>
          </a:p>
          <a:p>
            <a:pPr marL="0" indent="0" defTabSz="577850">
              <a:spcBef>
                <a:spcPts val="3700"/>
              </a:spcBef>
              <a:buSzTx/>
              <a:buNone/>
              <a:defRPr sz="3639"/>
            </a:pPr>
            <a:r>
              <a:t>⚠️ Investigate the faults that are most likely to occur</a:t>
            </a:r>
          </a:p>
          <a:p>
            <a:pPr marL="0" indent="0" defTabSz="577850">
              <a:spcBef>
                <a:spcPts val="3700"/>
              </a:spcBef>
              <a:buSzTx/>
              <a:buNone/>
              <a:defRPr sz="3639"/>
            </a:pPr>
            <a:r>
              <a:t>⚠️ Avoid amplifying retries at multiple levels</a:t>
            </a:r>
          </a:p>
          <a:p>
            <a:pPr marL="0" indent="0" defTabSz="577850">
              <a:spcBef>
                <a:spcPts val="3700"/>
              </a:spcBef>
              <a:buSzTx/>
              <a:buNone/>
              <a:defRPr sz="3639"/>
            </a:pPr>
            <a:r>
              <a:t>⚠️ Consider a server-wide retry budget</a:t>
            </a:r>
          </a:p>
          <a:p>
            <a:pPr marL="0" indent="0" defTabSz="577850">
              <a:spcBef>
                <a:spcPts val="3700"/>
              </a:spcBef>
              <a:buSzTx/>
              <a:buNone/>
              <a:defRPr sz="3639"/>
            </a:pPr>
            <a:r>
              <a:t>⚠️ Ensure retries aren’t done on operations where consumers are not waiting for response</a:t>
            </a:r>
          </a:p>
          <a:p>
            <a:pPr marL="0" indent="0" defTabSz="577850">
              <a:spcBef>
                <a:spcPts val="3700"/>
              </a:spcBef>
              <a:buSzTx/>
              <a:buNone/>
              <a:defRPr sz="3639"/>
            </a:pPr>
            <a:r>
              <a:t>⚠️ Never wait synchronously between retry attempts. For example, use “</a:t>
            </a:r>
            <a:r>
              <a:rPr i="1">
                <a:latin typeface="Gill Sans"/>
                <a:ea typeface="Gill Sans"/>
                <a:cs typeface="Gill Sans"/>
                <a:sym typeface="Gill Sans"/>
              </a:rPr>
              <a:t>Task.Delay</a:t>
            </a:r>
            <a:r>
              <a:t>” in place of “</a:t>
            </a:r>
            <a:r>
              <a:rPr i="1">
                <a:latin typeface="Gill Sans"/>
                <a:ea typeface="Gill Sans"/>
                <a:cs typeface="Gill Sans"/>
                <a:sym typeface="Gill Sans"/>
              </a:rPr>
              <a:t>Thread.Sleep</a:t>
            </a:r>
            <a:r>
              <a:t>” in .Net</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9" name="Conclusions 🔚"/>
          <p:cNvSpPr txBox="1"/>
          <p:nvPr>
            <p:ph type="title"/>
          </p:nvPr>
        </p:nvSpPr>
        <p:spPr>
          <a:prstGeom prst="rect">
            <a:avLst/>
          </a:prstGeom>
        </p:spPr>
        <p:txBody>
          <a:bodyPr/>
          <a:lstStyle/>
          <a:p>
            <a:pPr/>
            <a:r>
              <a:t>Conclusions 🔚</a:t>
            </a:r>
          </a:p>
        </p:txBody>
      </p:sp>
      <p:sp>
        <p:nvSpPr>
          <p:cNvPr id="200" name="Transient faults with a remote service or resources → do take care of what the error code is before retries…"/>
          <p:cNvSpPr txBox="1"/>
          <p:nvPr>
            <p:ph type="body" sz="half" idx="1"/>
          </p:nvPr>
        </p:nvSpPr>
        <p:spPr>
          <a:prstGeom prst="rect">
            <a:avLst/>
          </a:prstGeom>
        </p:spPr>
        <p:txBody>
          <a:bodyPr/>
          <a:lstStyle/>
          <a:p>
            <a:pPr marL="490727" indent="-490727" defTabSz="693419">
              <a:spcBef>
                <a:spcPts val="4400"/>
              </a:spcBef>
              <a:defRPr sz="4368"/>
            </a:pPr>
            <a:r>
              <a:t>Transient faults with a remote service or resources → do take care of what the error code is before retries</a:t>
            </a:r>
          </a:p>
          <a:p>
            <a:pPr marL="490727" indent="-490727" defTabSz="693419">
              <a:spcBef>
                <a:spcPts val="4400"/>
              </a:spcBef>
              <a:defRPr sz="4368"/>
            </a:pPr>
            <a:r>
              <a:t>We don't want to be victim of retry anti-patterns</a:t>
            </a:r>
          </a:p>
          <a:p>
            <a:pPr marL="490727" indent="-490727" defTabSz="693419">
              <a:spcBef>
                <a:spcPts val="4400"/>
              </a:spcBef>
              <a:defRPr sz="4368"/>
            </a:pPr>
            <a:r>
              <a:t>Incorporating intelligent retry logic, exponential backoff and circuit breaker mechanism, developers can create robust systems capable of recovering from unexpected hiccups</a:t>
            </a:r>
          </a:p>
          <a:p>
            <a:pPr marL="490727" indent="-490727" defTabSz="693419">
              <a:spcBef>
                <a:spcPts val="4400"/>
              </a:spcBef>
              <a:defRPr sz="4368"/>
            </a:pPr>
            <a:r>
              <a:t>As technology continues to evolve, the RP remains a valuable tool of developers</a:t>
            </a:r>
          </a:p>
        </p:txBody>
      </p:sp>
      <p:pic>
        <p:nvPicPr>
          <p:cNvPr id="201" name="reset-button-14439.png" descr="reset-button-14439.png"/>
          <p:cNvPicPr>
            <a:picLocks noChangeAspect="1"/>
          </p:cNvPicPr>
          <p:nvPr/>
        </p:nvPicPr>
        <p:blipFill>
          <a:blip r:embed="rId3">
            <a:extLst/>
          </a:blip>
          <a:stretch>
            <a:fillRect/>
          </a:stretch>
        </p:blipFill>
        <p:spPr>
          <a:xfrm>
            <a:off x="14405371" y="4842290"/>
            <a:ext cx="6850704" cy="6850703"/>
          </a:xfrm>
          <a:prstGeom prst="rect">
            <a:avLst/>
          </a:prstGeom>
          <a:ln w="12700">
            <a:miter lim="400000"/>
          </a:ln>
        </p:spPr>
      </p:pic>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5" name="Online post:…"/>
          <p:cNvSpPr txBox="1"/>
          <p:nvPr>
            <p:ph type="body" sz="half" idx="1"/>
          </p:nvPr>
        </p:nvSpPr>
        <p:spPr>
          <a:xfrm>
            <a:off x="673100" y="3298673"/>
            <a:ext cx="6602937" cy="10397578"/>
          </a:xfrm>
          <a:prstGeom prst="rect">
            <a:avLst/>
          </a:prstGeom>
        </p:spPr>
        <p:txBody>
          <a:bodyPr/>
          <a:lstStyle/>
          <a:p>
            <a:pPr marL="353568" indent="-353568" defTabSz="396239">
              <a:lnSpc>
                <a:spcPct val="120000"/>
              </a:lnSpc>
              <a:spcBef>
                <a:spcPts val="3100"/>
              </a:spcBef>
              <a:buClr>
                <a:srgbClr val="535353"/>
              </a:buClr>
              <a:defRPr sz="3072"/>
            </a:pPr>
            <a:r>
              <a:t>Online post:</a:t>
            </a:r>
          </a:p>
          <a:p>
            <a:pPr lvl="1" marL="707136" indent="-353568" defTabSz="396239">
              <a:lnSpc>
                <a:spcPct val="120000"/>
              </a:lnSpc>
              <a:spcBef>
                <a:spcPts val="3100"/>
              </a:spcBef>
              <a:buClr>
                <a:srgbClr val="535353"/>
              </a:buClr>
              <a:defRPr sz="3072"/>
            </a:pPr>
            <a:r>
              <a:t>Author: Vijaya Lakshmi, 2022</a:t>
            </a:r>
          </a:p>
          <a:p>
            <a:pPr lvl="1" marL="707136" indent="-353568" defTabSz="396239">
              <a:lnSpc>
                <a:spcPct val="120000"/>
              </a:lnSpc>
              <a:spcBef>
                <a:spcPts val="3100"/>
              </a:spcBef>
              <a:buClr>
                <a:srgbClr val="535353"/>
              </a:buClr>
              <a:defRPr sz="3072"/>
            </a:pPr>
            <a:r>
              <a:t>Title: Design patterns for micro-services </a:t>
            </a:r>
          </a:p>
          <a:p>
            <a:pPr lvl="1" marL="707136" indent="-353568" defTabSz="396239">
              <a:lnSpc>
                <a:spcPct val="120000"/>
              </a:lnSpc>
              <a:spcBef>
                <a:spcPts val="3100"/>
              </a:spcBef>
              <a:buClr>
                <a:srgbClr val="535353"/>
              </a:buClr>
              <a:defRPr sz="3072"/>
            </a:pPr>
            <a:r>
              <a:t>Website: </a:t>
            </a:r>
            <a:r>
              <a:rPr u="sng">
                <a:hlinkClick r:id="rId2" invalidUrl="" action="" tgtFrame="" tooltip="" history="1" highlightClick="0" endSnd="0"/>
              </a:rPr>
              <a:t>https://www.linkedin.com/pulse/vijaya-lakshmi-v/</a:t>
            </a:r>
          </a:p>
          <a:p>
            <a:pPr marL="345127" indent="-345127" defTabSz="396239">
              <a:lnSpc>
                <a:spcPct val="120000"/>
              </a:lnSpc>
              <a:spcBef>
                <a:spcPts val="3100"/>
              </a:spcBef>
              <a:defRPr sz="3072"/>
            </a:pPr>
            <a:r>
              <a:t>Medium article:</a:t>
            </a:r>
          </a:p>
          <a:p>
            <a:pPr lvl="1" marL="625543" indent="-345127" defTabSz="396239">
              <a:lnSpc>
                <a:spcPct val="120000"/>
              </a:lnSpc>
              <a:spcBef>
                <a:spcPts val="3100"/>
              </a:spcBef>
              <a:defRPr sz="3072"/>
            </a:pPr>
            <a:r>
              <a:t>Author: Harish Bhattbhatt, 2021</a:t>
            </a:r>
          </a:p>
          <a:p>
            <a:pPr lvl="1" marL="625543" indent="-345127" defTabSz="396239">
              <a:lnSpc>
                <a:spcPct val="120000"/>
              </a:lnSpc>
              <a:spcBef>
                <a:spcPts val="3100"/>
              </a:spcBef>
              <a:defRPr sz="3072"/>
            </a:pPr>
            <a:r>
              <a:t>Title: Best practices for retry pattern </a:t>
            </a:r>
          </a:p>
          <a:p>
            <a:pPr lvl="1" marL="625543" indent="-345127" defTabSz="396239">
              <a:lnSpc>
                <a:spcPct val="120000"/>
              </a:lnSpc>
              <a:spcBef>
                <a:spcPts val="3100"/>
              </a:spcBef>
              <a:defRPr sz="3072"/>
            </a:pPr>
            <a:r>
              <a:t>Website: </a:t>
            </a:r>
            <a:r>
              <a:rPr u="sng">
                <a:hlinkClick r:id="rId3" invalidUrl="" action="" tgtFrame="" tooltip="" history="1" highlightClick="0" endSnd="0"/>
              </a:rPr>
              <a:t>https://harish-bhattbhatt.medium.com/best-practices-for-retry-pattern-f29d47cd5117</a:t>
            </a:r>
            <a:r>
              <a:t> </a:t>
            </a:r>
          </a:p>
        </p:txBody>
      </p:sp>
      <p:sp>
        <p:nvSpPr>
          <p:cNvPr id="206" name="Microsoft Documentation:…"/>
          <p:cNvSpPr txBox="1"/>
          <p:nvPr/>
        </p:nvSpPr>
        <p:spPr>
          <a:xfrm>
            <a:off x="16927976" y="3304750"/>
            <a:ext cx="6427325" cy="1038542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marL="257047" indent="-257047" algn="l" defTabSz="363220">
              <a:spcBef>
                <a:spcPts val="2300"/>
              </a:spcBef>
              <a:buSzPct val="82000"/>
              <a:buChar char="•"/>
              <a:defRPr sz="2288"/>
            </a:pPr>
            <a:r>
              <a:t>Microsoft Documentation:</a:t>
            </a:r>
          </a:p>
          <a:p>
            <a:pPr lvl="1" marL="514095" indent="-257047" algn="l" defTabSz="363220">
              <a:spcBef>
                <a:spcPts val="2300"/>
              </a:spcBef>
              <a:buSzPct val="82000"/>
              <a:buChar char="•"/>
              <a:defRPr sz="2288"/>
            </a:pPr>
            <a:r>
              <a:t>Title: Retry pattern </a:t>
            </a:r>
          </a:p>
          <a:p>
            <a:pPr lvl="1" marL="514095" indent="-257047" algn="l" defTabSz="363220">
              <a:spcBef>
                <a:spcPts val="2300"/>
              </a:spcBef>
              <a:buSzPct val="82000"/>
              <a:buChar char="•"/>
              <a:defRPr sz="2288"/>
            </a:pPr>
            <a:r>
              <a:t>Website: </a:t>
            </a:r>
            <a:r>
              <a:rPr u="sng">
                <a:hlinkClick r:id="rId4" invalidUrl="" action="" tgtFrame="" tooltip="" history="1" highlightClick="0" endSnd="0"/>
              </a:rPr>
              <a:t>https://learn.microsoft.com/en-us/azure/architecture/patterns/retry</a:t>
            </a:r>
            <a:r>
              <a:t> </a:t>
            </a:r>
          </a:p>
          <a:p>
            <a:pPr marL="316366" indent="-316366" algn="l" defTabSz="363220">
              <a:lnSpc>
                <a:spcPct val="120000"/>
              </a:lnSpc>
              <a:spcBef>
                <a:spcPts val="2800"/>
              </a:spcBef>
              <a:buSzPct val="82000"/>
              <a:buChar char="•"/>
              <a:defRPr sz="2816"/>
            </a:pPr>
            <a:r>
              <a:t>Journal article:</a:t>
            </a:r>
          </a:p>
          <a:p>
            <a:pPr lvl="1" marL="573414" indent="-316366" algn="l" defTabSz="363220">
              <a:lnSpc>
                <a:spcPct val="120000"/>
              </a:lnSpc>
              <a:spcBef>
                <a:spcPts val="2800"/>
              </a:spcBef>
              <a:buSzPct val="82000"/>
              <a:buChar char="•"/>
              <a:defRPr sz="2816"/>
            </a:pPr>
            <a:r>
              <a:t>Author: Kamini Kamal, 2023</a:t>
            </a:r>
          </a:p>
          <a:p>
            <a:pPr lvl="1" marL="573414" indent="-316366" algn="l" defTabSz="363220">
              <a:lnSpc>
                <a:spcPct val="120000"/>
              </a:lnSpc>
              <a:spcBef>
                <a:spcPts val="2800"/>
              </a:spcBef>
              <a:buSzPct val="82000"/>
              <a:buChar char="•"/>
              <a:defRPr sz="2816"/>
            </a:pPr>
            <a:r>
              <a:t>Title: Understanding the Retry Pattern </a:t>
            </a:r>
          </a:p>
          <a:p>
            <a:pPr lvl="1" marL="573414" indent="-316366" algn="l" defTabSz="363220">
              <a:lnSpc>
                <a:spcPct val="120000"/>
              </a:lnSpc>
              <a:spcBef>
                <a:spcPts val="2800"/>
              </a:spcBef>
              <a:buSzPct val="82000"/>
              <a:buChar char="•"/>
              <a:defRPr sz="2816"/>
            </a:pPr>
            <a:r>
              <a:t>Journal: Medium </a:t>
            </a:r>
          </a:p>
          <a:p>
            <a:pPr lvl="1" marL="573414" indent="-316366" algn="l" defTabSz="363220">
              <a:lnSpc>
                <a:spcPct val="120000"/>
              </a:lnSpc>
              <a:spcBef>
                <a:spcPts val="2800"/>
              </a:spcBef>
              <a:buSzPct val="82000"/>
              <a:buChar char="•"/>
              <a:defRPr sz="2816"/>
            </a:pPr>
            <a:r>
              <a:t>Website: </a:t>
            </a:r>
            <a:r>
              <a:rPr u="sng">
                <a:hlinkClick r:id="rId5" invalidUrl="" action="" tgtFrame="" tooltip="" history="1" highlightClick="0" endSnd="0"/>
              </a:rPr>
              <a:t>https://blog.bitsrc.io/retry-pattern-3f7221913e41?gi=161787a102da</a:t>
            </a:r>
            <a:r>
              <a:t> </a:t>
            </a:r>
          </a:p>
          <a:p>
            <a:pPr marL="257047" indent="-257047" algn="l" defTabSz="363220">
              <a:spcBef>
                <a:spcPts val="2300"/>
              </a:spcBef>
              <a:buSzPct val="82000"/>
              <a:buChar char="•"/>
              <a:defRPr sz="2288"/>
            </a:pPr>
            <a:r>
              <a:t>AWS Article:</a:t>
            </a:r>
          </a:p>
          <a:p>
            <a:pPr lvl="1" marL="514095" indent="-257047" algn="l" defTabSz="363220">
              <a:spcBef>
                <a:spcPts val="2300"/>
              </a:spcBef>
              <a:buSzPct val="82000"/>
              <a:buChar char="•"/>
              <a:defRPr sz="2288"/>
            </a:pPr>
            <a:r>
              <a:t>Author: Marc Brooker, 2015</a:t>
            </a:r>
          </a:p>
          <a:p>
            <a:pPr lvl="1" marL="514095" indent="-257047" algn="l" defTabSz="363220">
              <a:spcBef>
                <a:spcPts val="2300"/>
              </a:spcBef>
              <a:buSzPct val="82000"/>
              <a:buChar char="•"/>
              <a:defRPr sz="2288"/>
            </a:pPr>
            <a:r>
              <a:t>Title: Addressing Cascading Failures </a:t>
            </a:r>
          </a:p>
          <a:p>
            <a:pPr lvl="1" marL="514095" indent="-257047" algn="l" defTabSz="363220">
              <a:spcBef>
                <a:spcPts val="2300"/>
              </a:spcBef>
              <a:buSzPct val="82000"/>
              <a:buChar char="•"/>
              <a:defRPr sz="2288"/>
            </a:pPr>
            <a:r>
              <a:t>Website: </a:t>
            </a:r>
            <a:r>
              <a:rPr u="sng">
                <a:hlinkClick r:id="rId6" invalidUrl="" action="" tgtFrame="" tooltip="" history="1" highlightClick="0" endSnd="0"/>
              </a:rPr>
              <a:t>https://aws.amazon.com/blogs/architecture/exponential-backoff-and-jitter/</a:t>
            </a:r>
            <a:r>
              <a:t>  </a:t>
            </a:r>
          </a:p>
        </p:txBody>
      </p:sp>
      <p:sp>
        <p:nvSpPr>
          <p:cNvPr id="207" name="References ※📚"/>
          <p:cNvSpPr txBox="1"/>
          <p:nvPr>
            <p:ph type="title"/>
          </p:nvPr>
        </p:nvSpPr>
        <p:spPr>
          <a:prstGeom prst="rect">
            <a:avLst/>
          </a:prstGeom>
        </p:spPr>
        <p:txBody>
          <a:bodyPr/>
          <a:lstStyle/>
          <a:p>
            <a:pPr lvl="2"/>
            <a:r>
              <a:t>References ※📚</a:t>
            </a:r>
          </a:p>
        </p:txBody>
      </p:sp>
      <p:sp>
        <p:nvSpPr>
          <p:cNvPr id="208" name="Microsoft Article:…"/>
          <p:cNvSpPr txBox="1"/>
          <p:nvPr/>
        </p:nvSpPr>
        <p:spPr>
          <a:xfrm>
            <a:off x="8896881" y="3322690"/>
            <a:ext cx="6602938" cy="1038542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marL="391414" indent="-391414" algn="l" defTabSz="553084">
              <a:spcBef>
                <a:spcPts val="3500"/>
              </a:spcBef>
              <a:buSzPct val="82000"/>
              <a:buChar char="•"/>
              <a:defRPr sz="3484"/>
            </a:pPr>
            <a:r>
              <a:t>Microsoft Article:</a:t>
            </a:r>
          </a:p>
          <a:p>
            <a:pPr lvl="1" marL="782828" indent="-391414" algn="l" defTabSz="553084">
              <a:spcBef>
                <a:spcPts val="3500"/>
              </a:spcBef>
              <a:buSzPct val="82000"/>
              <a:buChar char="•"/>
              <a:defRPr sz="3484"/>
            </a:pPr>
            <a:r>
              <a:t>Year: 2023</a:t>
            </a:r>
          </a:p>
          <a:p>
            <a:pPr lvl="1" marL="782828" indent="-391414" algn="l" defTabSz="553084">
              <a:spcBef>
                <a:spcPts val="3500"/>
              </a:spcBef>
              <a:buSzPct val="82000"/>
              <a:buChar char="•"/>
              <a:defRPr sz="3484"/>
            </a:pPr>
            <a:r>
              <a:t>Title: Transient fault handling </a:t>
            </a:r>
          </a:p>
          <a:p>
            <a:pPr lvl="1" marL="782828" indent="-391414" algn="l" defTabSz="553084">
              <a:spcBef>
                <a:spcPts val="3500"/>
              </a:spcBef>
              <a:buSzPct val="82000"/>
              <a:buChar char="•"/>
              <a:defRPr sz="3484"/>
            </a:pPr>
            <a:r>
              <a:t>Website: </a:t>
            </a:r>
            <a:r>
              <a:rPr u="sng">
                <a:hlinkClick r:id="rId7" invalidUrl="" action="" tgtFrame="" tooltip="" history="1" highlightClick="0" endSnd="0"/>
              </a:rPr>
              <a:t>https://learn.microsoft.com/en-us/azure/architecture/best-practices/transient-faults</a:t>
            </a:r>
            <a:r>
              <a:t> </a:t>
            </a:r>
          </a:p>
          <a:p>
            <a:pPr marL="391414" indent="-391414" algn="l" defTabSz="553084">
              <a:spcBef>
                <a:spcPts val="3500"/>
              </a:spcBef>
              <a:buSzPct val="82000"/>
              <a:buChar char="•"/>
              <a:defRPr sz="3484"/>
            </a:pPr>
            <a:r>
              <a:t>Google Article:</a:t>
            </a:r>
          </a:p>
          <a:p>
            <a:pPr lvl="1" marL="782828" indent="-391414" algn="l" defTabSz="553084">
              <a:spcBef>
                <a:spcPts val="3500"/>
              </a:spcBef>
              <a:buSzPct val="82000"/>
              <a:buChar char="•"/>
              <a:defRPr sz="3484"/>
            </a:pPr>
            <a:r>
              <a:t>Author: Mike Ulrich, 2017</a:t>
            </a:r>
          </a:p>
          <a:p>
            <a:pPr lvl="1" marL="782828" indent="-391414" algn="l" defTabSz="553084">
              <a:spcBef>
                <a:spcPts val="3500"/>
              </a:spcBef>
              <a:buSzPct val="82000"/>
              <a:buChar char="•"/>
              <a:defRPr sz="3484"/>
            </a:pPr>
            <a:r>
              <a:t>Title: Addressing Cascading Failures </a:t>
            </a:r>
          </a:p>
          <a:p>
            <a:pPr lvl="1" marL="782828" indent="-391414" algn="l" defTabSz="553084">
              <a:spcBef>
                <a:spcPts val="3500"/>
              </a:spcBef>
              <a:buSzPct val="82000"/>
              <a:buChar char="•"/>
              <a:defRPr sz="3484"/>
            </a:pPr>
            <a:r>
              <a:t>Website: </a:t>
            </a:r>
            <a:r>
              <a:rPr u="sng">
                <a:hlinkClick r:id="rId8" invalidUrl="" action="" tgtFrame="" tooltip="" history="1" highlightClick="0" endSnd="0"/>
              </a:rPr>
              <a:t>https://sre.google/sre-book/addressing-cascading-failures/</a:t>
            </a:r>
            <a:r>
              <a:t> </a:t>
            </a: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10" name="batman.jpg" descr="batman.jpg"/>
          <p:cNvPicPr>
            <a:picLocks noChangeAspect="1"/>
          </p:cNvPicPr>
          <p:nvPr>
            <p:ph type="pic" idx="21"/>
          </p:nvPr>
        </p:nvPicPr>
        <p:blipFill>
          <a:blip r:embed="rId2">
            <a:extLst/>
          </a:blip>
          <a:srcRect l="0" t="0" r="0" b="0"/>
          <a:stretch>
            <a:fillRect/>
          </a:stretch>
        </p:blipFill>
        <p:spPr>
          <a:xfrm>
            <a:off x="12573000" y="1797588"/>
            <a:ext cx="10045700" cy="10070024"/>
          </a:xfrm>
          <a:prstGeom prst="rect">
            <a:avLst/>
          </a:prstGeom>
        </p:spPr>
      </p:pic>
      <p:sp>
        <p:nvSpPr>
          <p:cNvPr id="211" name="🥰"/>
          <p:cNvSpPr txBox="1"/>
          <p:nvPr>
            <p:ph type="title"/>
          </p:nvPr>
        </p:nvSpPr>
        <p:spPr>
          <a:xfrm>
            <a:off x="673100" y="5885903"/>
            <a:ext cx="11049000" cy="1944194"/>
          </a:xfrm>
          <a:prstGeom prst="rect">
            <a:avLst/>
          </a:prstGeom>
        </p:spPr>
        <p:txBody>
          <a:bodyPr/>
          <a:lstStyle/>
          <a:p>
            <a:pPr/>
            <a:r>
              <a:t>🥰</a:t>
            </a:r>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13" name="Uncle_Sam_(pointing_finger).png" descr="Uncle_Sam_(pointing_finger).png"/>
          <p:cNvPicPr>
            <a:picLocks noChangeAspect="1"/>
          </p:cNvPicPr>
          <p:nvPr>
            <p:ph type="pic" idx="21"/>
          </p:nvPr>
        </p:nvPicPr>
        <p:blipFill>
          <a:blip r:embed="rId2">
            <a:extLst/>
          </a:blip>
          <a:srcRect l="0" t="0" r="0" b="19258"/>
          <a:stretch>
            <a:fillRect/>
          </a:stretch>
        </p:blipFill>
        <p:spPr>
          <a:xfrm>
            <a:off x="12573000" y="1384299"/>
            <a:ext cx="10045700" cy="10896601"/>
          </a:xfrm>
          <a:prstGeom prst="rect">
            <a:avLst/>
          </a:prstGeom>
        </p:spPr>
      </p:pic>
      <p:sp>
        <p:nvSpPr>
          <p:cNvPr id="214" name="❓🫵🏻❓"/>
          <p:cNvSpPr txBox="1"/>
          <p:nvPr>
            <p:ph type="title"/>
          </p:nvPr>
        </p:nvSpPr>
        <p:spPr>
          <a:xfrm>
            <a:off x="673100" y="5885903"/>
            <a:ext cx="11049000" cy="1944194"/>
          </a:xfrm>
          <a:prstGeom prst="rect">
            <a:avLst/>
          </a:prstGeom>
        </p:spPr>
        <p:txBody>
          <a:bodyPr/>
          <a:lstStyle/>
          <a:p>
            <a:pPr/>
            <a:r>
              <a:t>❓🫵🏻❓</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23" name="reset-button-14439.png" descr="reset-button-14439.png"/>
          <p:cNvPicPr>
            <a:picLocks noChangeAspect="1"/>
          </p:cNvPicPr>
          <p:nvPr>
            <p:ph type="pic" idx="21"/>
          </p:nvPr>
        </p:nvPicPr>
        <p:blipFill>
          <a:blip r:embed="rId3">
            <a:extLst/>
          </a:blip>
          <a:srcRect l="0" t="0" r="0" b="0"/>
          <a:stretch>
            <a:fillRect/>
          </a:stretch>
        </p:blipFill>
        <p:spPr>
          <a:xfrm>
            <a:off x="14405371" y="4842290"/>
            <a:ext cx="6850704" cy="6850703"/>
          </a:xfrm>
          <a:prstGeom prst="rect">
            <a:avLst/>
          </a:prstGeom>
        </p:spPr>
      </p:pic>
      <p:sp>
        <p:nvSpPr>
          <p:cNvPr id="124" name="Introduction 🎬"/>
          <p:cNvSpPr txBox="1"/>
          <p:nvPr>
            <p:ph type="title"/>
          </p:nvPr>
        </p:nvSpPr>
        <p:spPr>
          <a:prstGeom prst="rect">
            <a:avLst/>
          </a:prstGeom>
        </p:spPr>
        <p:txBody>
          <a:bodyPr/>
          <a:lstStyle/>
          <a:p>
            <a:pPr/>
            <a:r>
              <a:t>Introduction 🎬</a:t>
            </a:r>
          </a:p>
        </p:txBody>
      </p:sp>
      <p:sp>
        <p:nvSpPr>
          <p:cNvPr id="125" name="“Resilient approach”…"/>
          <p:cNvSpPr txBox="1"/>
          <p:nvPr>
            <p:ph type="body" sz="half" idx="1"/>
          </p:nvPr>
        </p:nvSpPr>
        <p:spPr>
          <a:prstGeom prst="rect">
            <a:avLst/>
          </a:prstGeom>
        </p:spPr>
        <p:txBody>
          <a:bodyPr/>
          <a:lstStyle/>
          <a:p>
            <a:pPr/>
            <a:r>
              <a:t>“Resilient approach”</a:t>
            </a:r>
          </a:p>
          <a:p>
            <a:pPr/>
            <a:r>
              <a:t>Robustness &amp; tolerance is a paramount</a:t>
            </a:r>
          </a:p>
          <a:p>
            <a:pPr/>
            <a:r>
              <a:t>Powerful &amp; widely adopted</a:t>
            </a:r>
          </a:p>
          <a:p>
            <a:pPr/>
            <a:r>
              <a:t>Systematic &amp; flexible</a:t>
            </a:r>
          </a:p>
          <a:p>
            <a:pPr lvl="1"/>
            <a:r>
              <a:t>⚡️</a:t>
            </a:r>
          </a:p>
          <a:p>
            <a:pPr lvl="2"/>
            <a:r>
              <a:t>Reliability &amp; availability</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29" name="kmlnmes1ddm3jyayq4l2.jpg" descr="kmlnmes1ddm3jyayq4l2.jpg"/>
          <p:cNvPicPr>
            <a:picLocks noChangeAspect="1"/>
          </p:cNvPicPr>
          <p:nvPr>
            <p:ph type="pic" idx="21"/>
          </p:nvPr>
        </p:nvPicPr>
        <p:blipFill>
          <a:blip r:embed="rId3">
            <a:extLst/>
          </a:blip>
          <a:srcRect l="15297" t="0" r="15297" b="0"/>
          <a:stretch>
            <a:fillRect/>
          </a:stretch>
        </p:blipFill>
        <p:spPr>
          <a:xfrm>
            <a:off x="13474700" y="4671469"/>
            <a:ext cx="8712201" cy="7060943"/>
          </a:xfrm>
          <a:prstGeom prst="rect">
            <a:avLst/>
          </a:prstGeom>
        </p:spPr>
      </p:pic>
      <p:sp>
        <p:nvSpPr>
          <p:cNvPr id="130" name="Outlook 🫣"/>
          <p:cNvSpPr txBox="1"/>
          <p:nvPr>
            <p:ph type="title"/>
          </p:nvPr>
        </p:nvSpPr>
        <p:spPr>
          <a:prstGeom prst="rect">
            <a:avLst/>
          </a:prstGeom>
        </p:spPr>
        <p:txBody>
          <a:bodyPr/>
          <a:lstStyle/>
          <a:p>
            <a:pPr/>
            <a:r>
              <a:t>Outlook 🫣</a:t>
            </a:r>
          </a:p>
        </p:txBody>
      </p:sp>
      <p:sp>
        <p:nvSpPr>
          <p:cNvPr id="131" name="Why do we need it ?…"/>
          <p:cNvSpPr txBox="1"/>
          <p:nvPr>
            <p:ph type="body" sz="half" idx="1"/>
          </p:nvPr>
        </p:nvSpPr>
        <p:spPr>
          <a:prstGeom prst="rect">
            <a:avLst/>
          </a:prstGeom>
        </p:spPr>
        <p:txBody>
          <a:bodyPr/>
          <a:lstStyle/>
          <a:p>
            <a:pPr/>
            <a:r>
              <a:t>Why do we need it ?</a:t>
            </a:r>
          </a:p>
          <a:p>
            <a:pPr/>
            <a:r>
              <a:t>What is it ?</a:t>
            </a:r>
          </a:p>
          <a:p>
            <a:pPr/>
            <a:r>
              <a:t>What is the problem?</a:t>
            </a:r>
          </a:p>
          <a:p>
            <a:pPr/>
            <a:r>
              <a:t>Pros &amp; Cons ?</a:t>
            </a:r>
          </a:p>
          <a:p>
            <a:pPr/>
            <a:r>
              <a:t>Solutions …</a:t>
            </a:r>
          </a:p>
          <a:p>
            <a:pPr/>
            <a:r>
              <a:t>Code examples</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5" name="–Christopher Alexander, A Pattern Language 📖"/>
          <p:cNvSpPr txBox="1"/>
          <p:nvPr>
            <p:ph type="body" idx="21"/>
          </p:nvPr>
        </p:nvSpPr>
        <p:spPr>
          <a:xfrm>
            <a:off x="2387600" y="8001000"/>
            <a:ext cx="19621500" cy="736600"/>
          </a:xfrm>
          <a:prstGeom prst="rect">
            <a:avLst/>
          </a:prstGeom>
        </p:spPr>
        <p:txBody>
          <a:bodyPr/>
          <a:lstStyle/>
          <a:p>
            <a:pPr/>
            <a:r>
              <a:t>–Christopher Alexander, A Pattern Language 📖</a:t>
            </a:r>
          </a:p>
        </p:txBody>
      </p:sp>
      <p:sp>
        <p:nvSpPr>
          <p:cNvPr id="136" name="“Each pattern describes a problem which occurs over and over again in our environment, and then describes the core of the solution to that problem, in such a way that you can use this solution a million times over, without ever doing it the same way twic"/>
          <p:cNvSpPr txBox="1"/>
          <p:nvPr>
            <p:ph type="body" idx="22"/>
          </p:nvPr>
        </p:nvSpPr>
        <p:spPr>
          <a:xfrm>
            <a:off x="2374900" y="4768849"/>
            <a:ext cx="19621500" cy="3098801"/>
          </a:xfrm>
          <a:prstGeom prst="rect">
            <a:avLst/>
          </a:prstGeom>
        </p:spPr>
        <p:txBody>
          <a:bodyPr/>
          <a:lstStyle/>
          <a:p>
            <a:pPr/>
            <a:r>
              <a:t>“Each pattern describes a problem which occurs over and over again in our environment, and then describes the core of the solution to that problem, in such a way that you can use this solution a million times over, without ever doing it the same way twice.”</a:t>
            </a:r>
          </a:p>
        </p:txBody>
      </p:sp>
      <p:pic>
        <p:nvPicPr>
          <p:cNvPr id="137" name="Image" descr="Image"/>
          <p:cNvPicPr>
            <a:picLocks noChangeAspect="1"/>
          </p:cNvPicPr>
          <p:nvPr/>
        </p:nvPicPr>
        <p:blipFill>
          <a:blip r:embed="rId2">
            <a:extLst/>
          </a:blip>
          <a:stretch>
            <a:fillRect/>
          </a:stretch>
        </p:blipFill>
        <p:spPr>
          <a:xfrm>
            <a:off x="10924880" y="8870950"/>
            <a:ext cx="2534240" cy="3869068"/>
          </a:xfrm>
          <a:prstGeom prst="rect">
            <a:avLst/>
          </a:prstGeom>
          <a:ln w="12700">
            <a:miter lim="400000"/>
          </a:ln>
        </p:spPr>
      </p:pic>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39" name="âPngtreeâgame over modern pixelate text_5996570.png" descr="âPngtreeâgame over modern pixelate text_5996570.png"/>
          <p:cNvPicPr>
            <a:picLocks noChangeAspect="1"/>
          </p:cNvPicPr>
          <p:nvPr>
            <p:ph type="pic" idx="21"/>
          </p:nvPr>
        </p:nvPicPr>
        <p:blipFill>
          <a:blip r:embed="rId3">
            <a:extLst/>
          </a:blip>
          <a:srcRect l="7289" t="0" r="7289" b="0"/>
          <a:stretch>
            <a:fillRect/>
          </a:stretch>
        </p:blipFill>
        <p:spPr>
          <a:xfrm>
            <a:off x="13474700" y="3102371"/>
            <a:ext cx="8712200" cy="10199139"/>
          </a:xfrm>
          <a:prstGeom prst="rect">
            <a:avLst/>
          </a:prstGeom>
        </p:spPr>
      </p:pic>
      <p:sp>
        <p:nvSpPr>
          <p:cNvPr id="140" name="What is it❓🤨"/>
          <p:cNvSpPr txBox="1"/>
          <p:nvPr>
            <p:ph type="title"/>
          </p:nvPr>
        </p:nvSpPr>
        <p:spPr>
          <a:prstGeom prst="rect">
            <a:avLst/>
          </a:prstGeom>
        </p:spPr>
        <p:txBody>
          <a:bodyPr/>
          <a:lstStyle/>
          <a:p>
            <a:pPr lvl="1"/>
            <a:r>
              <a:t>What is it❓🤨</a:t>
            </a:r>
          </a:p>
        </p:txBody>
      </p:sp>
      <p:sp>
        <p:nvSpPr>
          <p:cNvPr id="141" name="⚡️ Specific strategy…"/>
          <p:cNvSpPr txBox="1"/>
          <p:nvPr>
            <p:ph type="body" sz="half" idx="1"/>
          </p:nvPr>
        </p:nvSpPr>
        <p:spPr>
          <a:prstGeom prst="rect">
            <a:avLst/>
          </a:prstGeom>
        </p:spPr>
        <p:txBody>
          <a:bodyPr/>
          <a:lstStyle/>
          <a:p>
            <a:pPr marL="0" indent="0">
              <a:buSzTx/>
              <a:buNone/>
            </a:pPr>
            <a:r>
              <a:t>⚡️ Specific strategy </a:t>
            </a:r>
          </a:p>
          <a:p>
            <a:pPr marL="0" indent="0">
              <a:buSzTx/>
              <a:buNone/>
            </a:pPr>
            <a:r>
              <a:t>⏰ Issues, external dependencies, etc</a:t>
            </a:r>
          </a:p>
          <a:p>
            <a:pPr marL="0" indent="0">
              <a:buSzTx/>
              <a:buNone/>
            </a:pPr>
            <a:r>
              <a:t>📲 Retry logic incorporated into the app</a:t>
            </a:r>
          </a:p>
          <a:p>
            <a:pPr marL="0" indent="0">
              <a:buSzTx/>
              <a:buNone/>
            </a:pPr>
            <a:r>
              <a:t>❤️‍🩹 Enhance system recovery from failures</a:t>
            </a:r>
          </a:p>
          <a:p>
            <a:pPr marL="0" indent="0">
              <a:buSzTx/>
              <a:buNone/>
            </a:pPr>
            <a:r>
              <a:t>🐆 Without jeopardising functionality</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45" name="Component Diagram1.png" descr="Component Diagram1.png"/>
          <p:cNvPicPr>
            <a:picLocks noChangeAspect="1"/>
          </p:cNvPicPr>
          <p:nvPr>
            <p:ph type="pic" idx="21"/>
          </p:nvPr>
        </p:nvPicPr>
        <p:blipFill>
          <a:blip r:embed="rId3">
            <a:extLst/>
          </a:blip>
          <a:srcRect l="0" t="0" r="0" b="0"/>
          <a:stretch>
            <a:fillRect/>
          </a:stretch>
        </p:blipFill>
        <p:spPr>
          <a:xfrm>
            <a:off x="11604426" y="4252926"/>
            <a:ext cx="12452863" cy="5210026"/>
          </a:xfrm>
          <a:prstGeom prst="rect">
            <a:avLst/>
          </a:prstGeom>
        </p:spPr>
      </p:pic>
      <p:sp>
        <p:nvSpPr>
          <p:cNvPr id="146" name="Common pattern used also in a lot of others environments (e.g. …)…"/>
          <p:cNvSpPr txBox="1"/>
          <p:nvPr>
            <p:ph type="body" sz="half" idx="1"/>
          </p:nvPr>
        </p:nvSpPr>
        <p:spPr>
          <a:xfrm>
            <a:off x="673100" y="2425700"/>
            <a:ext cx="11049000" cy="8864600"/>
          </a:xfrm>
          <a:prstGeom prst="rect">
            <a:avLst/>
          </a:prstGeom>
        </p:spPr>
        <p:txBody>
          <a:bodyPr/>
          <a:lstStyle/>
          <a:p>
            <a:pPr/>
            <a:r>
              <a:t>Common pattern used also in a lot of others environments (e.g. …)</a:t>
            </a:r>
          </a:p>
          <a:p>
            <a:pPr/>
            <a:r>
              <a:t># of times it should retry, delay between attempts and actions to take</a:t>
            </a:r>
          </a:p>
          <a:p>
            <a:pPr/>
            <a:r>
              <a:t>Typically self-correcting → if repeated, it’s likely to success 🔑💡</a:t>
            </a:r>
          </a:p>
        </p:txBody>
      </p:sp>
      <p:sp>
        <p:nvSpPr>
          <p:cNvPr id="147" name="Keep in mind that an application should be designed to handle these types of situations elegantly and transparently"/>
          <p:cNvSpPr txBox="1"/>
          <p:nvPr/>
        </p:nvSpPr>
        <p:spPr>
          <a:xfrm>
            <a:off x="2427129" y="10953658"/>
            <a:ext cx="19529742" cy="1625601"/>
          </a:xfrm>
          <a:prstGeom prst="rect">
            <a:avLst/>
          </a:prstGeom>
          <a:ln w="50800">
            <a:solidFill>
              <a:schemeClr val="accent5">
                <a:hueOff val="-608019"/>
                <a:satOff val="-16379"/>
                <a:lumOff val="25127"/>
              </a:schemeClr>
            </a:solidFill>
            <a:custDash>
              <a:ds d="200000" sp="200000"/>
            </a:custDash>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b="1">
                <a:solidFill>
                  <a:srgbClr val="C82506"/>
                </a:solidFill>
                <a:latin typeface="Gill Sans"/>
                <a:ea typeface="Gill Sans"/>
                <a:cs typeface="Gill Sans"/>
                <a:sym typeface="Gill Sans"/>
              </a:defRPr>
            </a:lvl1pPr>
          </a:lstStyle>
          <a:p>
            <a:pPr/>
            <a:r>
              <a:t>Keep in mind that an application should be designed to handle these types of situations elegantly and transparently</a:t>
            </a:r>
          </a:p>
        </p:txBody>
      </p:sp>
      <p:sp>
        <p:nvSpPr>
          <p:cNvPr id="148" name="A design pattern for μ-services 🦠"/>
          <p:cNvSpPr txBox="1"/>
          <p:nvPr>
            <p:ph type="title"/>
          </p:nvPr>
        </p:nvSpPr>
        <p:spPr>
          <a:prstGeom prst="rect">
            <a:avLst/>
          </a:prstGeom>
        </p:spPr>
        <p:txBody>
          <a:bodyPr/>
          <a:lstStyle/>
          <a:p>
            <a:pPr/>
            <a:r>
              <a:t>A design pattern for </a:t>
            </a:r>
            <a:r>
              <a:rPr cap="none"/>
              <a:t>μ-</a:t>
            </a:r>
            <a:r>
              <a:t>services 🦠</a:t>
            </a:r>
          </a:p>
        </p:txBody>
      </p:sp>
      <p:pic>
        <p:nvPicPr>
          <p:cNvPr id="149" name="Image" descr="Image"/>
          <p:cNvPicPr>
            <a:picLocks noChangeAspect="1"/>
          </p:cNvPicPr>
          <p:nvPr/>
        </p:nvPicPr>
        <p:blipFill>
          <a:blip r:embed="rId4">
            <a:extLst/>
          </a:blip>
          <a:stretch>
            <a:fillRect/>
          </a:stretch>
        </p:blipFill>
        <p:spPr>
          <a:xfrm>
            <a:off x="16362791" y="6459289"/>
            <a:ext cx="797423" cy="797422"/>
          </a:xfrm>
          <a:prstGeom prst="rect">
            <a:avLst/>
          </a:prstGeom>
          <a:ln w="12700">
            <a:miter lim="400000"/>
          </a:ln>
        </p:spPr>
      </p:pic>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3" name="Retry logic:…"/>
          <p:cNvSpPr txBox="1"/>
          <p:nvPr>
            <p:ph type="body" sz="half" idx="1"/>
          </p:nvPr>
        </p:nvSpPr>
        <p:spPr>
          <a:xfrm>
            <a:off x="673100" y="2707505"/>
            <a:ext cx="11049000" cy="8864601"/>
          </a:xfrm>
          <a:prstGeom prst="rect">
            <a:avLst/>
          </a:prstGeom>
        </p:spPr>
        <p:txBody>
          <a:bodyPr/>
          <a:lstStyle/>
          <a:p>
            <a:pPr/>
            <a:r>
              <a:t>Retry logic:</a:t>
            </a:r>
          </a:p>
          <a:p>
            <a:pPr lvl="1" marL="1933575" indent="-866775">
              <a:buSzPct val="100000"/>
              <a:buAutoNum type="arabicPeriod" startAt="1"/>
              <a:defRPr sz="4600"/>
            </a:pPr>
            <a:r>
              <a:t>Retry</a:t>
            </a:r>
          </a:p>
          <a:p>
            <a:pPr lvl="1" marL="1933575" indent="-866775">
              <a:buSzPct val="100000"/>
              <a:buAutoNum type="arabicPeriod" startAt="1"/>
              <a:defRPr sz="4600"/>
            </a:pPr>
            <a:r>
              <a:t>Retry after delay</a:t>
            </a:r>
          </a:p>
          <a:p>
            <a:pPr/>
            <a:r>
              <a:t>Exponential backoff</a:t>
            </a:r>
          </a:p>
          <a:p>
            <a:pPr/>
            <a:r>
              <a:t>Circuit breaker</a:t>
            </a:r>
          </a:p>
          <a:p>
            <a:pPr/>
            <a:r>
              <a:t>Cancel</a:t>
            </a:r>
          </a:p>
        </p:txBody>
      </p:sp>
      <p:sp>
        <p:nvSpPr>
          <p:cNvPr id="154" name="Strategies 🧠♟"/>
          <p:cNvSpPr txBox="1"/>
          <p:nvPr>
            <p:ph type="title"/>
          </p:nvPr>
        </p:nvSpPr>
        <p:spPr>
          <a:xfrm>
            <a:off x="666750" y="355600"/>
            <a:ext cx="23050500" cy="3429000"/>
          </a:xfrm>
          <a:prstGeom prst="rect">
            <a:avLst/>
          </a:prstGeom>
        </p:spPr>
        <p:txBody>
          <a:bodyPr/>
          <a:lstStyle/>
          <a:p>
            <a:pPr/>
            <a:r>
              <a:t>Strategies 🧠♟</a:t>
            </a:r>
          </a:p>
        </p:txBody>
      </p:sp>
      <p:pic>
        <p:nvPicPr>
          <p:cNvPr id="155" name="Sequence Diagram2.png" descr="Sequence Diagram2.png"/>
          <p:cNvPicPr>
            <a:picLocks noChangeAspect="1"/>
          </p:cNvPicPr>
          <p:nvPr/>
        </p:nvPicPr>
        <p:blipFill>
          <a:blip r:embed="rId2">
            <a:extLst/>
          </a:blip>
          <a:srcRect l="0" t="0" r="0" b="0"/>
          <a:stretch>
            <a:fillRect/>
          </a:stretch>
        </p:blipFill>
        <p:spPr>
          <a:xfrm>
            <a:off x="14281929" y="2968029"/>
            <a:ext cx="7097916" cy="10599372"/>
          </a:xfrm>
          <a:prstGeom prst="rect">
            <a:avLst/>
          </a:prstGeom>
          <a:ln w="12700">
            <a:miter lim="400000"/>
          </a:ln>
        </p:spPr>
      </p:pic>
      <p:sp>
        <p:nvSpPr>
          <p:cNvPr id="156" name="POV:…"/>
          <p:cNvSpPr txBox="1"/>
          <p:nvPr/>
        </p:nvSpPr>
        <p:spPr>
          <a:xfrm>
            <a:off x="147399" y="11341100"/>
            <a:ext cx="12100402" cy="1653493"/>
          </a:xfrm>
          <a:prstGeom prst="rect">
            <a:avLst/>
          </a:prstGeom>
          <a:ln w="50800">
            <a:solidFill>
              <a:schemeClr val="accent5">
                <a:hueOff val="-608019"/>
                <a:satOff val="-16379"/>
                <a:lumOff val="25127"/>
              </a:schemeClr>
            </a:solidFill>
            <a:custDash>
              <a:ds d="200000" sp="200000"/>
            </a:custDash>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b="1">
                <a:solidFill>
                  <a:srgbClr val="C82506"/>
                </a:solidFill>
                <a:latin typeface="Gill Sans"/>
                <a:ea typeface="Gill Sans"/>
                <a:cs typeface="Gill Sans"/>
                <a:sym typeface="Gill Sans"/>
              </a:defRPr>
            </a:pPr>
            <a:r>
              <a:t>POV: </a:t>
            </a:r>
          </a:p>
          <a:p>
            <a:pPr>
              <a:defRPr b="1">
                <a:solidFill>
                  <a:srgbClr val="C82506"/>
                </a:solidFill>
                <a:latin typeface="Gill Sans"/>
                <a:ea typeface="Gill Sans"/>
                <a:cs typeface="Gill Sans"/>
                <a:sym typeface="Gill Sans"/>
              </a:defRPr>
            </a:pPr>
            <a:r>
              <a:t>if overwhelming → longer to recover</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58" name="Screenshot-2019-06-30-at-21.02.30.png.jpeg" descr="Screenshot-2019-06-30-at-21.02.30.png.jpeg"/>
          <p:cNvPicPr>
            <a:picLocks noChangeAspect="1"/>
          </p:cNvPicPr>
          <p:nvPr>
            <p:ph type="pic" idx="21"/>
          </p:nvPr>
        </p:nvPicPr>
        <p:blipFill>
          <a:blip r:embed="rId3">
            <a:extLst/>
          </a:blip>
          <a:srcRect l="0" t="1" r="0" b="1"/>
          <a:stretch>
            <a:fillRect/>
          </a:stretch>
        </p:blipFill>
        <p:spPr>
          <a:xfrm>
            <a:off x="11834790" y="3803232"/>
            <a:ext cx="11992196" cy="399732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21600"/>
                </a:lnTo>
                <a:lnTo>
                  <a:pt x="21600" y="0"/>
                </a:lnTo>
                <a:lnTo>
                  <a:pt x="0" y="0"/>
                </a:lnTo>
                <a:lnTo>
                  <a:pt x="0" y="21600"/>
                </a:lnTo>
                <a:close/>
              </a:path>
            </a:pathLst>
          </a:custGeom>
        </p:spPr>
      </p:pic>
      <p:sp>
        <p:nvSpPr>
          <p:cNvPr id="159" name="Issues and considerations 🤔"/>
          <p:cNvSpPr txBox="1"/>
          <p:nvPr>
            <p:ph type="title"/>
          </p:nvPr>
        </p:nvSpPr>
        <p:spPr>
          <a:prstGeom prst="rect">
            <a:avLst/>
          </a:prstGeom>
        </p:spPr>
        <p:txBody>
          <a:bodyPr/>
          <a:lstStyle/>
          <a:p>
            <a:pPr/>
            <a:r>
              <a:t>Issues and considerations 🤔</a:t>
            </a:r>
          </a:p>
        </p:txBody>
      </p:sp>
      <p:sp>
        <p:nvSpPr>
          <p:cNvPr id="160" name="❌ Without a threshold, a bigger degrade is possible…"/>
          <p:cNvSpPr txBox="1"/>
          <p:nvPr>
            <p:ph type="body" sz="half" idx="1"/>
          </p:nvPr>
        </p:nvSpPr>
        <p:spPr>
          <a:prstGeom prst="rect">
            <a:avLst/>
          </a:prstGeom>
        </p:spPr>
        <p:txBody>
          <a:bodyPr/>
          <a:lstStyle/>
          <a:p>
            <a:pPr marL="0" indent="0" defTabSz="610870">
              <a:spcBef>
                <a:spcPts val="3900"/>
              </a:spcBef>
              <a:buSzTx/>
              <a:buNone/>
              <a:defRPr sz="3848"/>
            </a:pPr>
            <a:r>
              <a:t>❌ Without a threshold, a bigger degrade is possible</a:t>
            </a:r>
          </a:p>
          <a:p>
            <a:pPr marL="0" indent="0" defTabSz="610870">
              <a:spcBef>
                <a:spcPts val="3900"/>
              </a:spcBef>
              <a:buSzTx/>
              <a:buNone/>
              <a:defRPr sz="3848"/>
            </a:pPr>
            <a:r>
              <a:t>❌ Responsiveness is at risk, if continually trying to perform a failing operation</a:t>
            </a:r>
          </a:p>
          <a:p>
            <a:pPr marL="0" indent="0" defTabSz="610870">
              <a:spcBef>
                <a:spcPts val="3900"/>
              </a:spcBef>
              <a:buSzTx/>
              <a:buNone/>
              <a:defRPr sz="3848"/>
            </a:pPr>
            <a:r>
              <a:t>⭕️ Sometimes it’s better to fail fast</a:t>
            </a:r>
          </a:p>
          <a:p>
            <a:pPr marL="0" indent="0" defTabSz="610870">
              <a:spcBef>
                <a:spcPts val="3900"/>
              </a:spcBef>
              <a:buSzTx/>
              <a:buNone/>
              <a:defRPr sz="3848"/>
            </a:pPr>
            <a:r>
              <a:t>✅ If exhausted resources → better solution to scale out</a:t>
            </a:r>
          </a:p>
          <a:p>
            <a:pPr marL="0" indent="0" defTabSz="610870">
              <a:spcBef>
                <a:spcPts val="3900"/>
              </a:spcBef>
              <a:buSzTx/>
              <a:buNone/>
              <a:defRPr sz="3848"/>
            </a:pPr>
            <a:r>
              <a:t>✅ If operation is idempotent, it’s safe to retry. Otherwise…</a:t>
            </a:r>
          </a:p>
          <a:p>
            <a:pPr marL="0" indent="0" defTabSz="610870">
              <a:spcBef>
                <a:spcPts val="3900"/>
              </a:spcBef>
              <a:buSzTx/>
              <a:buNone/>
              <a:defRPr sz="3848"/>
            </a:pPr>
            <a:r>
              <a:t>⭐️ Enhanced reliability &amp; user experience</a:t>
            </a:r>
          </a:p>
          <a:p>
            <a:pPr marL="0" indent="0" defTabSz="610870">
              <a:spcBef>
                <a:spcPts val="3900"/>
              </a:spcBef>
              <a:buSzTx/>
              <a:buNone/>
              <a:defRPr sz="3848"/>
            </a:pPr>
            <a:r>
              <a:t>⭐️ Adaptability to dynamic environments</a:t>
            </a:r>
          </a:p>
        </p:txBody>
      </p:sp>
      <p:sp>
        <p:nvSpPr>
          <p:cNvPr id="161" name="An idempotent system ensures that the actual execution on this request only happens once (doesn't matter the requests number)"/>
          <p:cNvSpPr txBox="1"/>
          <p:nvPr/>
        </p:nvSpPr>
        <p:spPr>
          <a:xfrm>
            <a:off x="12815981" y="8848740"/>
            <a:ext cx="10029637" cy="3835401"/>
          </a:xfrm>
          <a:prstGeom prst="rect">
            <a:avLst/>
          </a:prstGeom>
          <a:ln w="50800">
            <a:solidFill>
              <a:schemeClr val="accent5">
                <a:hueOff val="-608019"/>
                <a:satOff val="-16379"/>
                <a:lumOff val="25127"/>
              </a:schemeClr>
            </a:solidFill>
            <a:custDash>
              <a:ds d="200000" sp="200000"/>
            </a:custDash>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b="1">
                <a:solidFill>
                  <a:srgbClr val="C82506"/>
                </a:solidFill>
                <a:latin typeface="Gill Sans"/>
                <a:ea typeface="Gill Sans"/>
                <a:cs typeface="Gill Sans"/>
                <a:sym typeface="Gill Sans"/>
              </a:defRPr>
            </a:lvl1pPr>
          </a:lstStyle>
          <a:p>
            <a:pPr/>
            <a:r>
              <a:t>An idempotent system ensures that the actual execution on this request only happens once (doesn't matter the requests number)</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5" name="“One shoe fits all” suitability? 👞🎯"/>
          <p:cNvSpPr txBox="1"/>
          <p:nvPr>
            <p:ph type="title"/>
          </p:nvPr>
        </p:nvSpPr>
        <p:spPr>
          <a:prstGeom prst="rect">
            <a:avLst/>
          </a:prstGeom>
        </p:spPr>
        <p:txBody>
          <a:bodyPr/>
          <a:lstStyle/>
          <a:p>
            <a:pPr/>
            <a:r>
              <a:t>“One shoe fits all” suitability? 👞🎯 </a:t>
            </a:r>
          </a:p>
        </p:txBody>
      </p:sp>
      <p:sp>
        <p:nvSpPr>
          <p:cNvPr id="166" name="…if all you have is a hammer, everything looks like a nail……"/>
          <p:cNvSpPr txBox="1"/>
          <p:nvPr>
            <p:ph type="body" sz="half" idx="1"/>
          </p:nvPr>
        </p:nvSpPr>
        <p:spPr>
          <a:xfrm>
            <a:off x="12306300" y="3835400"/>
            <a:ext cx="11049000" cy="8864600"/>
          </a:xfrm>
          <a:prstGeom prst="rect">
            <a:avLst/>
          </a:prstGeom>
          <a:ln w="50800">
            <a:solidFill>
              <a:srgbClr val="000000"/>
            </a:solidFill>
          </a:ln>
        </p:spPr>
        <p:txBody>
          <a:bodyPr/>
          <a:lstStyle/>
          <a:p>
            <a:pPr marL="0" indent="0" defTabSz="817244">
              <a:spcBef>
                <a:spcPts val="5200"/>
              </a:spcBef>
              <a:buSzTx/>
              <a:buNone/>
              <a:defRPr sz="5148"/>
            </a:pPr>
            <a:r>
              <a:t>…if all you have is a hammer, everything looks like a nail…</a:t>
            </a:r>
          </a:p>
          <a:p>
            <a:pPr marL="578358" indent="-578358" defTabSz="817244">
              <a:spcBef>
                <a:spcPts val="5200"/>
              </a:spcBef>
              <a:defRPr sz="5148"/>
            </a:pPr>
            <a:r>
              <a:t>Failures due to various reasons and various natures</a:t>
            </a:r>
          </a:p>
          <a:p>
            <a:pPr lvl="1" marL="1914239" indent="-858107" defTabSz="817244">
              <a:spcBef>
                <a:spcPts val="5200"/>
              </a:spcBef>
              <a:buSzPct val="100000"/>
              <a:buAutoNum type="arabicPeriod" startAt="1"/>
              <a:defRPr sz="5148"/>
            </a:pPr>
            <a:r>
              <a:t>Some exceptions can be resolved quickly</a:t>
            </a:r>
          </a:p>
          <a:p>
            <a:pPr lvl="1" marL="1914239" indent="-858107" defTabSz="817244">
              <a:spcBef>
                <a:spcPts val="5200"/>
              </a:spcBef>
              <a:buSzPct val="100000"/>
              <a:buAutoNum type="arabicPeriod" startAt="1"/>
              <a:defRPr sz="5148"/>
            </a:pPr>
            <a:r>
              <a:t>Some are longer lasting</a:t>
            </a:r>
          </a:p>
          <a:p>
            <a:pPr lvl="1" marL="0" indent="0" defTabSz="817244">
              <a:spcBef>
                <a:spcPts val="5200"/>
              </a:spcBef>
              <a:buSzTx/>
              <a:buNone/>
              <a:defRPr sz="5148"/>
            </a:pPr>
            <a:r>
              <a:t>👉🏻Retry policy to adjust everything</a:t>
            </a:r>
          </a:p>
        </p:txBody>
      </p:sp>
      <p:sp>
        <p:nvSpPr>
          <p:cNvPr id="167" name="✅ Transients faults…"/>
          <p:cNvSpPr txBox="1"/>
          <p:nvPr/>
        </p:nvSpPr>
        <p:spPr>
          <a:xfrm>
            <a:off x="673100" y="3835400"/>
            <a:ext cx="11049000" cy="8864600"/>
          </a:xfrm>
          <a:prstGeom prst="rect">
            <a:avLst/>
          </a:prstGeom>
          <a:ln w="50800">
            <a:solidFill>
              <a:srgbClr val="000000"/>
            </a:solidFill>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lgn="l" defTabSz="767715">
              <a:spcBef>
                <a:spcPts val="4900"/>
              </a:spcBef>
              <a:defRPr sz="4836"/>
            </a:pPr>
            <a:r>
              <a:t>✅ Transients faults</a:t>
            </a:r>
          </a:p>
          <a:p>
            <a:pPr algn="l" defTabSz="767715">
              <a:spcBef>
                <a:spcPts val="4900"/>
              </a:spcBef>
              <a:defRPr sz="4836"/>
            </a:pPr>
            <a:r>
              <a:t>✅ Short lived and repeating a (failed) request</a:t>
            </a:r>
          </a:p>
          <a:p>
            <a:pPr algn="l" defTabSz="767715">
              <a:spcBef>
                <a:spcPts val="4900"/>
              </a:spcBef>
              <a:defRPr sz="4836"/>
            </a:pPr>
            <a:r>
              <a:t>❌ Long lasting faults → retrying damage the responsiveness</a:t>
            </a:r>
          </a:p>
          <a:p>
            <a:pPr algn="l" defTabSz="767715">
              <a:spcBef>
                <a:spcPts val="4900"/>
              </a:spcBef>
              <a:defRPr sz="4836"/>
            </a:pPr>
            <a:r>
              <a:t>❌ Non-transient faults …</a:t>
            </a:r>
          </a:p>
          <a:p>
            <a:pPr algn="l" defTabSz="767715">
              <a:spcBef>
                <a:spcPts val="4900"/>
              </a:spcBef>
              <a:defRPr sz="4836"/>
            </a:pPr>
            <a:r>
              <a:t>❌ Busy faults frequently → better to scale out</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Showroom">
  <a:themeElements>
    <a:clrScheme name="Showroom">
      <a:dk1>
        <a:srgbClr val="535353"/>
      </a:dk1>
      <a:lt1>
        <a:srgbClr val="340053"/>
      </a:lt1>
      <a:dk2>
        <a:srgbClr val="5A5F5E"/>
      </a:dk2>
      <a:lt2>
        <a:srgbClr val="B4B4B4"/>
      </a:lt2>
      <a:accent1>
        <a:srgbClr val="78AAB3"/>
      </a:accent1>
      <a:accent2>
        <a:srgbClr val="9A9671"/>
      </a:accent2>
      <a:accent3>
        <a:srgbClr val="D9971A"/>
      </a:accent3>
      <a:accent4>
        <a:srgbClr val="D7620E"/>
      </a:accent4>
      <a:accent5>
        <a:srgbClr val="A61702"/>
      </a:accent5>
      <a:accent6>
        <a:srgbClr val="606B7E"/>
      </a:accent6>
      <a:hlink>
        <a:srgbClr val="0000FF"/>
      </a:hlink>
      <a:folHlink>
        <a:srgbClr val="FF00FF"/>
      </a:folHlink>
    </a:clrScheme>
    <a:fontScheme name="Showroom">
      <a:majorFont>
        <a:latin typeface="Gill Sans Light"/>
        <a:ea typeface="Gill Sans Light"/>
        <a:cs typeface="Gill Sans Light"/>
      </a:majorFont>
      <a:minorFont>
        <a:latin typeface="Gill Sans Light"/>
        <a:ea typeface="Gill Sans Light"/>
        <a:cs typeface="Gill Sans Light"/>
      </a:minorFont>
    </a:fontScheme>
    <a:fmtScheme name="Showroom">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808785"/>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FFFFFF"/>
            </a:solidFill>
            <a:effectLst/>
            <a:uFillTx/>
            <a:latin typeface="+mn-lt"/>
            <a:ea typeface="+mn-ea"/>
            <a:cs typeface="+mn-cs"/>
            <a:sym typeface="Gill Sans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5A5F5E"/>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535353"/>
            </a:solidFill>
            <a:effectLst/>
            <a:uFillTx/>
            <a:latin typeface="+mn-lt"/>
            <a:ea typeface="+mn-ea"/>
            <a:cs typeface="+mn-cs"/>
            <a:sym typeface="Gill Sans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Showroom">
  <a:themeElements>
    <a:clrScheme name="Showroom">
      <a:dk1>
        <a:srgbClr val="000000"/>
      </a:dk1>
      <a:lt1>
        <a:srgbClr val="FFFFFF"/>
      </a:lt1>
      <a:dk2>
        <a:srgbClr val="5A5F5E"/>
      </a:dk2>
      <a:lt2>
        <a:srgbClr val="B4B4B4"/>
      </a:lt2>
      <a:accent1>
        <a:srgbClr val="78AAB3"/>
      </a:accent1>
      <a:accent2>
        <a:srgbClr val="9A9671"/>
      </a:accent2>
      <a:accent3>
        <a:srgbClr val="D9971A"/>
      </a:accent3>
      <a:accent4>
        <a:srgbClr val="D7620E"/>
      </a:accent4>
      <a:accent5>
        <a:srgbClr val="A61702"/>
      </a:accent5>
      <a:accent6>
        <a:srgbClr val="606B7E"/>
      </a:accent6>
      <a:hlink>
        <a:srgbClr val="0000FF"/>
      </a:hlink>
      <a:folHlink>
        <a:srgbClr val="FF00FF"/>
      </a:folHlink>
    </a:clrScheme>
    <a:fontScheme name="Showroom">
      <a:majorFont>
        <a:latin typeface="Gill Sans Light"/>
        <a:ea typeface="Gill Sans Light"/>
        <a:cs typeface="Gill Sans Light"/>
      </a:majorFont>
      <a:minorFont>
        <a:latin typeface="Gill Sans Light"/>
        <a:ea typeface="Gill Sans Light"/>
        <a:cs typeface="Gill Sans Light"/>
      </a:minorFont>
    </a:fontScheme>
    <a:fmtScheme name="Showroom">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808785"/>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FFFFFF"/>
            </a:solidFill>
            <a:effectLst/>
            <a:uFillTx/>
            <a:latin typeface="+mn-lt"/>
            <a:ea typeface="+mn-ea"/>
            <a:cs typeface="+mn-cs"/>
            <a:sym typeface="Gill Sans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5A5F5E"/>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535353"/>
            </a:solidFill>
            <a:effectLst/>
            <a:uFillTx/>
            <a:latin typeface="+mn-lt"/>
            <a:ea typeface="+mn-ea"/>
            <a:cs typeface="+mn-cs"/>
            <a:sym typeface="Gill Sans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